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21"/>
  </p:notesMasterIdLst>
  <p:sldIdLst>
    <p:sldId id="256" r:id="rId2"/>
    <p:sldId id="290" r:id="rId3"/>
    <p:sldId id="335" r:id="rId4"/>
    <p:sldId id="342" r:id="rId5"/>
    <p:sldId id="343" r:id="rId6"/>
    <p:sldId id="295" r:id="rId7"/>
    <p:sldId id="341" r:id="rId8"/>
    <p:sldId id="329" r:id="rId9"/>
    <p:sldId id="330" r:id="rId10"/>
    <p:sldId id="301" r:id="rId11"/>
    <p:sldId id="327" r:id="rId12"/>
    <p:sldId id="317" r:id="rId13"/>
    <p:sldId id="337" r:id="rId14"/>
    <p:sldId id="338" r:id="rId15"/>
    <p:sldId id="310" r:id="rId16"/>
    <p:sldId id="340" r:id="rId17"/>
    <p:sldId id="314" r:id="rId18"/>
    <p:sldId id="328" r:id="rId19"/>
    <p:sldId id="321" r:id="rId20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0202F"/>
    <a:srgbClr val="A50B16"/>
    <a:srgbClr val="007434"/>
    <a:srgbClr val="FFFFFF"/>
    <a:srgbClr val="CCECFF"/>
    <a:srgbClr val="EAEAEA"/>
    <a:srgbClr val="000000"/>
    <a:srgbClr val="BDD9F1"/>
    <a:srgbClr val="BDD6F1"/>
    <a:srgbClr val="BDD2F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34" autoAdjust="0"/>
    <p:restoredTop sz="94629" autoAdjust="0"/>
  </p:normalViewPr>
  <p:slideViewPr>
    <p:cSldViewPr>
      <p:cViewPr>
        <p:scale>
          <a:sx n="110" d="100"/>
          <a:sy n="110" d="100"/>
        </p:scale>
        <p:origin x="-20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393777D2-D4F5-4ABE-A9D5-9B9A8B3239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5" cy="496015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7D6E68A-4428-42EA-A35B-03B4BB2F0F1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955" y="0"/>
            <a:ext cx="2946135" cy="496015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AB00CE-336A-4863-B1B1-C580A92363A7}" type="datetimeFigureOut">
              <a:rPr lang="ru-RU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id="{8C1987B3-3420-40DA-86A7-273DEA6126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pPr lvl="0"/>
            <a:endParaRPr lang="ru-RU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id="{F694DD05-3697-4E75-8059-2280DCD3C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244" y="4714519"/>
            <a:ext cx="5437188" cy="4467304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ru-R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17B83A7-2967-4F92-8764-C46FF545AA5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039"/>
            <a:ext cx="2946135" cy="49601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F5DB52C-2A27-4BD1-8DE8-C41DD7E1A9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955" y="9429039"/>
            <a:ext cx="2946135" cy="496015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726EA05-59B0-465A-BD42-E8C001F1E56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4192393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10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810269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2292A-70E0-4018-91FB-35A98A6DCDE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26EA05-59B0-465A-BD42-E8C001F1E56B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3810269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3893344-68DE-4146-90E8-245476EF06B1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BDF5678-0BC1-498D-B17E-A9879916E74F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AAA77A-F2B9-48A0-B030-29121F8C1753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194903-2FAD-45F5-9302-BC35990CF3D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493BCD-BE03-4CD2-8D53-ADECB0E06BBD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0A471F-ED3F-4AD9-A372-A2AA2CE21A65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A51DDF-EAED-4E8A-9BDB-55696070525C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A82160-7908-4188-A8DA-6462D964ABBF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837B32-7801-4E02-8D21-0271BC3510CA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E7F82B-A085-4B8C-994D-90DD0215141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DADF8A-8177-465B-9811-C414649620A5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D8E3F5D-A38D-4BD2-BB7F-0180AFEC40D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9BDA4FF-93C7-487D-BC7A-435E956BC0A4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7D00C2D-3628-4A2E-B196-3C9EBB7CA48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0A42FE36-2330-4688-846B-B9C24A519ED0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A54EFA8-6A85-48D2-91F2-251592EAA659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AA551B7-10C5-472B-9189-0A38FB9B4902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8646677-AB9A-486E-8EDA-7D9E001D759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2778A6B-D993-4290-8A7E-7D2A9D09CE11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3FC1BCF-E13F-4225-A867-1B159C1713A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38A071B-234E-4491-9B60-293F69E7B228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5DB5C7-C2D4-4C38-B298-B194C897AB4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A8676EC-E6FA-43D1-ABA9-D92224E9A0B1}" type="datetimeFigureOut">
              <a:rPr lang="ru-RU" smtClean="0"/>
              <a:pPr>
                <a:defRPr/>
              </a:pPr>
              <a:t>09.04.2020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F39873A-F810-4D7D-953C-F3B915BD841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ransition spd="med">
    <p:fad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875AD1-1F20-4D3E-811B-91F0432A7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786" y="347136"/>
            <a:ext cx="7143800" cy="3439054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/>
              <a:t>Электронная трудовая книжка</a:t>
            </a:r>
            <a:endParaRPr lang="ru-RU" sz="3200" b="1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="" xmlns:a16="http://schemas.microsoft.com/office/drawing/2014/main" id="{E6582232-1CC0-4155-916E-1F4675FB0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86" y="3786190"/>
            <a:ext cx="6400800" cy="1219200"/>
          </a:xfrm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Сведения о трудовой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деятельности работника в электронном виде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071802" y="571480"/>
            <a:ext cx="3547451" cy="2625982"/>
            <a:chOff x="462033" y="467234"/>
            <a:chExt cx="694758" cy="514291"/>
          </a:xfrm>
        </p:grpSpPr>
        <p:sp>
          <p:nvSpPr>
            <p:cNvPr id="7" name="object 31"/>
            <p:cNvSpPr/>
            <p:nvPr/>
          </p:nvSpPr>
          <p:spPr>
            <a:xfrm>
              <a:off x="462033" y="502486"/>
              <a:ext cx="478377" cy="430593"/>
            </a:xfrm>
            <a:custGeom>
              <a:avLst/>
              <a:gdLst/>
              <a:ahLst/>
              <a:cxnLst/>
              <a:rect l="l" t="t" r="r" b="b"/>
              <a:pathLst>
                <a:path w="559435" h="503555">
                  <a:moveTo>
                    <a:pt x="221945" y="93395"/>
                  </a:moveTo>
                  <a:lnTo>
                    <a:pt x="0" y="0"/>
                  </a:lnTo>
                  <a:lnTo>
                    <a:pt x="0" y="377190"/>
                  </a:lnTo>
                  <a:lnTo>
                    <a:pt x="281368" y="503326"/>
                  </a:lnTo>
                  <a:lnTo>
                    <a:pt x="281368" y="120078"/>
                  </a:lnTo>
                  <a:lnTo>
                    <a:pt x="559104" y="0"/>
                  </a:lnTo>
                  <a:lnTo>
                    <a:pt x="559104" y="54203"/>
                  </a:lnTo>
                </a:path>
              </a:pathLst>
            </a:custGeom>
            <a:ln w="28956">
              <a:solidFill>
                <a:srgbClr val="1B75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32"/>
            <p:cNvSpPr/>
            <p:nvPr/>
          </p:nvSpPr>
          <p:spPr>
            <a:xfrm>
              <a:off x="505588" y="467234"/>
              <a:ext cx="399642" cy="85251"/>
            </a:xfrm>
            <a:custGeom>
              <a:avLst/>
              <a:gdLst/>
              <a:ahLst/>
              <a:cxnLst/>
              <a:rect l="l" t="t" r="r" b="b"/>
              <a:pathLst>
                <a:path w="467359" h="99695">
                  <a:moveTo>
                    <a:pt x="0" y="2425"/>
                  </a:moveTo>
                  <a:lnTo>
                    <a:pt x="228015" y="99453"/>
                  </a:lnTo>
                  <a:lnTo>
                    <a:pt x="466940" y="0"/>
                  </a:lnTo>
                </a:path>
              </a:pathLst>
            </a:custGeom>
            <a:ln w="28956">
              <a:solidFill>
                <a:srgbClr val="1B75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33"/>
            <p:cNvSpPr/>
            <p:nvPr/>
          </p:nvSpPr>
          <p:spPr>
            <a:xfrm>
              <a:off x="745596" y="921253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34"/>
            <p:cNvSpPr/>
            <p:nvPr/>
          </p:nvSpPr>
          <p:spPr>
            <a:xfrm>
              <a:off x="745596" y="87392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35"/>
            <p:cNvSpPr/>
            <p:nvPr/>
          </p:nvSpPr>
          <p:spPr>
            <a:xfrm>
              <a:off x="745596" y="82659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36"/>
            <p:cNvSpPr/>
            <p:nvPr/>
          </p:nvSpPr>
          <p:spPr>
            <a:xfrm>
              <a:off x="745596" y="77926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37"/>
            <p:cNvSpPr/>
            <p:nvPr/>
          </p:nvSpPr>
          <p:spPr>
            <a:xfrm>
              <a:off x="745596" y="73193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38"/>
            <p:cNvSpPr/>
            <p:nvPr/>
          </p:nvSpPr>
          <p:spPr>
            <a:xfrm>
              <a:off x="745596" y="68460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39"/>
            <p:cNvSpPr/>
            <p:nvPr/>
          </p:nvSpPr>
          <p:spPr>
            <a:xfrm>
              <a:off x="745596" y="63727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40"/>
            <p:cNvSpPr/>
            <p:nvPr/>
          </p:nvSpPr>
          <p:spPr>
            <a:xfrm>
              <a:off x="782157" y="90431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41"/>
            <p:cNvSpPr/>
            <p:nvPr/>
          </p:nvSpPr>
          <p:spPr>
            <a:xfrm>
              <a:off x="782157" y="85698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42"/>
            <p:cNvSpPr/>
            <p:nvPr/>
          </p:nvSpPr>
          <p:spPr>
            <a:xfrm>
              <a:off x="782157" y="80965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43"/>
            <p:cNvSpPr/>
            <p:nvPr/>
          </p:nvSpPr>
          <p:spPr>
            <a:xfrm>
              <a:off x="782157" y="76232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44"/>
            <p:cNvSpPr/>
            <p:nvPr/>
          </p:nvSpPr>
          <p:spPr>
            <a:xfrm>
              <a:off x="782157" y="714991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45"/>
            <p:cNvSpPr/>
            <p:nvPr/>
          </p:nvSpPr>
          <p:spPr>
            <a:xfrm>
              <a:off x="782157" y="66766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46"/>
            <p:cNvSpPr/>
            <p:nvPr/>
          </p:nvSpPr>
          <p:spPr>
            <a:xfrm>
              <a:off x="782157" y="62033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47"/>
            <p:cNvSpPr/>
            <p:nvPr/>
          </p:nvSpPr>
          <p:spPr>
            <a:xfrm>
              <a:off x="1089091" y="76205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48"/>
            <p:cNvSpPr/>
            <p:nvPr/>
          </p:nvSpPr>
          <p:spPr>
            <a:xfrm>
              <a:off x="818702" y="84004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49"/>
            <p:cNvSpPr/>
            <p:nvPr/>
          </p:nvSpPr>
          <p:spPr>
            <a:xfrm>
              <a:off x="818702" y="79271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50"/>
            <p:cNvSpPr/>
            <p:nvPr/>
          </p:nvSpPr>
          <p:spPr>
            <a:xfrm>
              <a:off x="818702" y="74537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51"/>
            <p:cNvSpPr/>
            <p:nvPr/>
          </p:nvSpPr>
          <p:spPr>
            <a:xfrm>
              <a:off x="818702" y="698051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53"/>
            <p:cNvSpPr/>
            <p:nvPr/>
          </p:nvSpPr>
          <p:spPr>
            <a:xfrm>
              <a:off x="818702" y="60338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54"/>
            <p:cNvSpPr/>
            <p:nvPr/>
          </p:nvSpPr>
          <p:spPr>
            <a:xfrm>
              <a:off x="855254" y="87042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55"/>
            <p:cNvSpPr/>
            <p:nvPr/>
          </p:nvSpPr>
          <p:spPr>
            <a:xfrm>
              <a:off x="855254" y="82310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56"/>
            <p:cNvSpPr/>
            <p:nvPr/>
          </p:nvSpPr>
          <p:spPr>
            <a:xfrm>
              <a:off x="855254" y="77576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57"/>
            <p:cNvSpPr/>
            <p:nvPr/>
          </p:nvSpPr>
          <p:spPr>
            <a:xfrm>
              <a:off x="1055557" y="63560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58"/>
            <p:cNvSpPr/>
            <p:nvPr/>
          </p:nvSpPr>
          <p:spPr>
            <a:xfrm>
              <a:off x="855254" y="68110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59"/>
            <p:cNvSpPr/>
            <p:nvPr/>
          </p:nvSpPr>
          <p:spPr>
            <a:xfrm>
              <a:off x="855254" y="63378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60"/>
            <p:cNvSpPr/>
            <p:nvPr/>
          </p:nvSpPr>
          <p:spPr>
            <a:xfrm>
              <a:off x="855254" y="58644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61"/>
            <p:cNvSpPr/>
            <p:nvPr/>
          </p:nvSpPr>
          <p:spPr>
            <a:xfrm>
              <a:off x="1015915" y="795963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62"/>
            <p:cNvSpPr/>
            <p:nvPr/>
          </p:nvSpPr>
          <p:spPr>
            <a:xfrm>
              <a:off x="891816" y="80616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63"/>
            <p:cNvSpPr/>
            <p:nvPr/>
          </p:nvSpPr>
          <p:spPr>
            <a:xfrm>
              <a:off x="891816" y="75882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64"/>
            <p:cNvSpPr/>
            <p:nvPr/>
          </p:nvSpPr>
          <p:spPr>
            <a:xfrm>
              <a:off x="891816" y="711495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65"/>
            <p:cNvSpPr/>
            <p:nvPr/>
          </p:nvSpPr>
          <p:spPr>
            <a:xfrm>
              <a:off x="1122039" y="55745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66"/>
            <p:cNvSpPr/>
            <p:nvPr/>
          </p:nvSpPr>
          <p:spPr>
            <a:xfrm>
              <a:off x="891816" y="61684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67"/>
            <p:cNvSpPr/>
            <p:nvPr/>
          </p:nvSpPr>
          <p:spPr>
            <a:xfrm>
              <a:off x="891816" y="56950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68"/>
            <p:cNvSpPr/>
            <p:nvPr/>
          </p:nvSpPr>
          <p:spPr>
            <a:xfrm>
              <a:off x="928361" y="83654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69"/>
            <p:cNvSpPr/>
            <p:nvPr/>
          </p:nvSpPr>
          <p:spPr>
            <a:xfrm>
              <a:off x="928361" y="78922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70"/>
            <p:cNvSpPr/>
            <p:nvPr/>
          </p:nvSpPr>
          <p:spPr>
            <a:xfrm>
              <a:off x="1006667" y="70559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71"/>
            <p:cNvSpPr/>
            <p:nvPr/>
          </p:nvSpPr>
          <p:spPr>
            <a:xfrm>
              <a:off x="928361" y="69455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72"/>
            <p:cNvSpPr/>
            <p:nvPr/>
          </p:nvSpPr>
          <p:spPr>
            <a:xfrm>
              <a:off x="1005198" y="61161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73"/>
            <p:cNvSpPr/>
            <p:nvPr/>
          </p:nvSpPr>
          <p:spPr>
            <a:xfrm>
              <a:off x="1064417" y="53683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74"/>
            <p:cNvSpPr/>
            <p:nvPr/>
          </p:nvSpPr>
          <p:spPr>
            <a:xfrm>
              <a:off x="1033396" y="50388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75"/>
            <p:cNvSpPr/>
            <p:nvPr/>
          </p:nvSpPr>
          <p:spPr>
            <a:xfrm>
              <a:off x="964914" y="81960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76"/>
            <p:cNvSpPr/>
            <p:nvPr/>
          </p:nvSpPr>
          <p:spPr>
            <a:xfrm>
              <a:off x="1044697" y="73528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77"/>
            <p:cNvSpPr/>
            <p:nvPr/>
          </p:nvSpPr>
          <p:spPr>
            <a:xfrm>
              <a:off x="964914" y="72494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78"/>
            <p:cNvSpPr/>
            <p:nvPr/>
          </p:nvSpPr>
          <p:spPr>
            <a:xfrm>
              <a:off x="964914" y="67761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79"/>
            <p:cNvSpPr/>
            <p:nvPr/>
          </p:nvSpPr>
          <p:spPr>
            <a:xfrm>
              <a:off x="964914" y="63028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80"/>
            <p:cNvSpPr/>
            <p:nvPr/>
          </p:nvSpPr>
          <p:spPr>
            <a:xfrm>
              <a:off x="1003336" y="56514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81"/>
            <p:cNvSpPr/>
            <p:nvPr/>
          </p:nvSpPr>
          <p:spPr>
            <a:xfrm>
              <a:off x="964914" y="53561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57" name="Picture 2" descr="\\10.13.0.23\#_grp02\VildanovO\К_Докладу_Газизуллина\Фотки_Отделения_презенташки\ЗначекПФР1.pn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8143900" y="270520"/>
            <a:ext cx="718852" cy="5867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sp>
        <p:nvSpPr>
          <p:cNvPr id="58" name="Прямоугольник 57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-3931" y="6616353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78286" y="0"/>
            <a:ext cx="3965716" cy="650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77" name="Группа 176"/>
          <p:cNvGrpSpPr/>
          <p:nvPr/>
        </p:nvGrpSpPr>
        <p:grpSpPr>
          <a:xfrm>
            <a:off x="299241" y="260648"/>
            <a:ext cx="8864851" cy="722081"/>
            <a:chOff x="299241" y="260648"/>
            <a:chExt cx="8864851" cy="722081"/>
          </a:xfrm>
        </p:grpSpPr>
        <p:grpSp>
          <p:nvGrpSpPr>
            <p:cNvPr id="178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180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1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2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3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4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5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6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7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8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9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0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1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2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3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4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5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7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8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9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0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1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2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3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4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5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6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7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8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9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0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1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2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3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4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5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6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7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8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9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0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1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2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3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4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5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6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7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8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9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0" name="Прямоугольник 229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231" name="Прямоугольник 230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79" name="Прямоугольник 178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73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49" y="1268759"/>
            <a:ext cx="722204" cy="681033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5" descr="C:\Users\Пользователь\Desktop\1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34" y="5161464"/>
            <a:ext cx="747882" cy="705246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" descr="C:\Users\Пользователь\Desktop\HiRes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87" t="5674" r="4070" b="2583"/>
          <a:stretch/>
        </p:blipFill>
        <p:spPr bwMode="auto">
          <a:xfrm>
            <a:off x="581537" y="3150975"/>
            <a:ext cx="747882" cy="710936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77"/>
          <p:cNvSpPr txBox="1"/>
          <p:nvPr/>
        </p:nvSpPr>
        <p:spPr>
          <a:xfrm>
            <a:off x="1514124" y="1340768"/>
            <a:ext cx="7329759" cy="705624"/>
          </a:xfrm>
          <a:prstGeom prst="rect">
            <a:avLst/>
          </a:prstGeom>
          <a:noFill/>
        </p:spPr>
        <p:txBody>
          <a:bodyPr wrap="square" lIns="89200" tIns="44600" rIns="89200" bIns="44600" rtlCol="0">
            <a:spAutoFit/>
          </a:bodyPr>
          <a:lstStyle/>
          <a:p>
            <a:pPr defTabSz="891996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Удобный и быстрый доступ к информации о своей трудовой деятельности.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19760" y="2391774"/>
            <a:ext cx="7365260" cy="705624"/>
          </a:xfrm>
          <a:prstGeom prst="rect">
            <a:avLst/>
          </a:prstGeom>
          <a:noFill/>
        </p:spPr>
        <p:txBody>
          <a:bodyPr wrap="square" lIns="89200" tIns="44600" rIns="89200" bIns="44600" rtlCol="0">
            <a:spAutoFit/>
          </a:bodyPr>
          <a:lstStyle/>
          <a:p>
            <a:pPr defTabSz="891996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Минимизация ошибочных, неточных и недостоверных сведений.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594272" y="3185827"/>
            <a:ext cx="7335446" cy="705624"/>
          </a:xfrm>
          <a:prstGeom prst="rect">
            <a:avLst/>
          </a:prstGeom>
          <a:noFill/>
        </p:spPr>
        <p:txBody>
          <a:bodyPr wrap="square" lIns="89200" tIns="44600" rIns="89200" bIns="44600" rtlCol="0">
            <a:spAutoFit/>
          </a:bodyPr>
          <a:lstStyle/>
          <a:p>
            <a:pPr defTabSz="891996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Дополнительные возможности дистанционного трудоустройства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555204" y="5330552"/>
            <a:ext cx="7247598" cy="397848"/>
          </a:xfrm>
          <a:prstGeom prst="rect">
            <a:avLst/>
          </a:prstGeom>
        </p:spPr>
        <p:txBody>
          <a:bodyPr wrap="square" lIns="89200" tIns="44600" rIns="89200" bIns="44600">
            <a:spAutoFit/>
          </a:bodyPr>
          <a:lstStyle/>
          <a:p>
            <a:pPr defTabSz="891996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Высокий уровень безопасности и сохранности данных.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840" y="292222"/>
            <a:ext cx="6012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ПРЕИМУЩЕСТВА </a:t>
            </a:r>
            <a:r>
              <a:rPr lang="ru-RU" sz="2000" b="1" spc="77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2000" b="1" spc="77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2000" b="1" spc="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ЭЛЕКТРОННОЙ </a:t>
            </a:r>
            <a:r>
              <a:rPr lang="ru-RU" sz="2000" b="1" spc="77" dirty="0">
                <a:solidFill>
                  <a:srgbClr val="FFFFFF"/>
                </a:solidFill>
                <a:latin typeface="Calibri"/>
                <a:cs typeface="Calibri"/>
              </a:rPr>
              <a:t>ТРУДОВОЙ КНИЖКИ</a:t>
            </a:r>
            <a:endParaRPr lang="ru-RU" sz="20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601444" y="4188086"/>
            <a:ext cx="7096535" cy="705624"/>
          </a:xfrm>
          <a:prstGeom prst="rect">
            <a:avLst/>
          </a:prstGeom>
          <a:noFill/>
        </p:spPr>
        <p:txBody>
          <a:bodyPr wrap="square" lIns="89200" tIns="44600" rIns="89200" bIns="44600" rtlCol="0">
            <a:spAutoFit/>
          </a:bodyPr>
          <a:lstStyle/>
          <a:p>
            <a:pPr defTabSz="891996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Использование сведений о трудовой деятельности для получения государственных услуг.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cs typeface="Calibri" pitchFamily="34" charset="0"/>
            </a:endParaRPr>
          </a:p>
        </p:txBody>
      </p:sp>
      <p:pic>
        <p:nvPicPr>
          <p:cNvPr id="76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49" y="2234792"/>
            <a:ext cx="722204" cy="681033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7" descr="C:\Users\Пользователь\Desktop\HiRes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87" t="5674" r="4070" b="2583"/>
          <a:stretch/>
        </p:blipFill>
        <p:spPr bwMode="auto">
          <a:xfrm>
            <a:off x="580270" y="4188086"/>
            <a:ext cx="747882" cy="710936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Прямоугольник 71"/>
          <p:cNvSpPr/>
          <p:nvPr/>
        </p:nvSpPr>
        <p:spPr>
          <a:xfrm>
            <a:off x="-3931" y="6616353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56485" y="6572272"/>
            <a:ext cx="27413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none" lIns="62716" tIns="62716" rIns="62716" bIns="62716" anchor="ctr">
            <a:spAutoFit/>
          </a:bodyPr>
          <a:lstStyle/>
          <a:p>
            <a:pPr algn="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r" defTabSz="1881486"/>
              <a:t>2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8102075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78286" y="0"/>
            <a:ext cx="3965716" cy="650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" name="Группа 176"/>
          <p:cNvGrpSpPr/>
          <p:nvPr/>
        </p:nvGrpSpPr>
        <p:grpSpPr>
          <a:xfrm>
            <a:off x="299241" y="260648"/>
            <a:ext cx="8864851" cy="722081"/>
            <a:chOff x="299241" y="260648"/>
            <a:chExt cx="8864851" cy="722081"/>
          </a:xfrm>
        </p:grpSpPr>
        <p:grpSp>
          <p:nvGrpSpPr>
            <p:cNvPr id="4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180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1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2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3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4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5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6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7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8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9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0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1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2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3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4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5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7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8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9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0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1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2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3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4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5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6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7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8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9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0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1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2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3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4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5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6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7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8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9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0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1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2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3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4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5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6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7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8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9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0" name="Прямоугольник 229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231" name="Прямоугольник 230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79" name="Прямоугольник 178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2" name="Прямоугольник 71"/>
          <p:cNvSpPr/>
          <p:nvPr/>
        </p:nvSpPr>
        <p:spPr>
          <a:xfrm>
            <a:off x="-3931" y="6616353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/>
          <p:cNvSpPr txBox="1"/>
          <p:nvPr/>
        </p:nvSpPr>
        <p:spPr>
          <a:xfrm>
            <a:off x="3143240" y="388305"/>
            <a:ext cx="601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77" dirty="0">
                <a:solidFill>
                  <a:srgbClr val="FFFFFF"/>
                </a:solidFill>
                <a:latin typeface="Calibri"/>
                <a:cs typeface="Calibri"/>
              </a:rPr>
              <a:t>НОРМАТИВНО-ПРАВОВОЕ РЕГУЛИРОВАНИЕ</a:t>
            </a:r>
            <a:endParaRPr lang="ru-RU" sz="2000" b="1" dirty="0"/>
          </a:p>
        </p:txBody>
      </p:sp>
      <p:sp>
        <p:nvSpPr>
          <p:cNvPr id="84" name="Объект 2"/>
          <p:cNvSpPr txBox="1">
            <a:spLocks/>
          </p:cNvSpPr>
          <p:nvPr/>
        </p:nvSpPr>
        <p:spPr>
          <a:xfrm>
            <a:off x="961050" y="1278991"/>
            <a:ext cx="8182949" cy="129275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Федеральный закон от 16 декабря 2019 г. № 439-ФЗ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«О внесении изменений в Трудовой кодекс Российской Федерации в части формирования сведений о трудовой деятельности в электронном виде»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" name="Объект 3"/>
          <p:cNvSpPr txBox="1">
            <a:spLocks/>
          </p:cNvSpPr>
          <p:nvPr/>
        </p:nvSpPr>
        <p:spPr>
          <a:xfrm>
            <a:off x="977524" y="2571744"/>
            <a:ext cx="8150000" cy="139241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Федеральный закон от 16 декабря 2019 г. №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436-ФЗ 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«О внесении изменений в Федеральный закон «Об индивидуальном (персонифицированном) учете в системе обязательного пенсионного страхования»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6" name="Объект 3"/>
          <p:cNvSpPr txBox="1">
            <a:spLocks/>
          </p:cNvSpPr>
          <p:nvPr/>
        </p:nvSpPr>
        <p:spPr>
          <a:xfrm>
            <a:off x="959247" y="4214818"/>
            <a:ext cx="8184752" cy="1776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Проект №  </a:t>
            </a: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748758-7 (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принят в первом чтении 3.12.2019)</a:t>
            </a:r>
          </a:p>
          <a:p>
            <a:pPr marL="0" indent="0">
              <a:buFont typeface="Arial" pitchFamily="34" charset="0"/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«О внесении изменений в Кодекс Российской Федерации об административных правонарушениях в части установления административной ответственности за нарушение работодателем сроков представления сведений о трудовой деятельности либо за представление неполных и (или) недостоверных сведений»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7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2" y="1484784"/>
            <a:ext cx="819269" cy="772565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8" y="2890873"/>
            <a:ext cx="819269" cy="772565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6" y="4500570"/>
            <a:ext cx="819269" cy="772565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56485" y="6586584"/>
            <a:ext cx="27413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none" lIns="62716" tIns="62716" rIns="62716" bIns="62716" anchor="ctr">
            <a:spAutoFit/>
          </a:bodyPr>
          <a:lstStyle/>
          <a:p>
            <a:pPr algn="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r" defTabSz="1881486"/>
              <a:t>3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8102075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"/>
            <a:ext cx="4000497" cy="65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gray">
          <a:xfrm>
            <a:off x="60160" y="2071678"/>
            <a:ext cx="9074482" cy="85725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rIns="90000" bIns="46800" anchor="ctr"/>
          <a:lstStyle/>
          <a:p>
            <a:pPr algn="just">
              <a:defRPr/>
            </a:pPr>
            <a:r>
              <a:rPr lang="ru-RU" sz="1400" b="1" dirty="0" smtClean="0">
                <a:solidFill>
                  <a:srgbClr val="16365C"/>
                </a:solidFill>
                <a:latin typeface="Candara" panose="020E0502030303020204" pitchFamily="34" charset="0"/>
              </a:rPr>
              <a:t>        </a:t>
            </a:r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По 31 декабря 2020 года </a:t>
            </a:r>
            <a:r>
              <a:rPr lang="ru-RU" altLang="ru-RU" sz="1400" b="1" dirty="0" smtClean="0">
                <a:cs typeface="Calibri" pitchFamily="34" charset="0"/>
              </a:rPr>
              <a:t>включительно работники подают работодателям письменные заявления  о своем </a:t>
            </a:r>
          </a:p>
          <a:p>
            <a:pPr algn="just">
              <a:defRPr/>
            </a:pPr>
            <a:r>
              <a:rPr lang="ru-RU" altLang="ru-RU" sz="1400" b="1" dirty="0" smtClean="0">
                <a:cs typeface="Calibri" pitchFamily="34" charset="0"/>
              </a:rPr>
              <a:t>        выборе: о продолжении ведения трудовой книжки, либо о предоставлении сведений о трудовой </a:t>
            </a:r>
          </a:p>
          <a:p>
            <a:pPr algn="just">
              <a:defRPr/>
            </a:pPr>
            <a:r>
              <a:rPr lang="ru-RU" altLang="ru-RU" sz="1400" b="1" dirty="0" smtClean="0">
                <a:cs typeface="Calibri" pitchFamily="34" charset="0"/>
              </a:rPr>
              <a:t>        деятельности. При выборе ведения трудовой книжки, работодатель одновременно предоставляет в ПФР</a:t>
            </a:r>
          </a:p>
          <a:p>
            <a:pPr algn="just">
              <a:defRPr/>
            </a:pPr>
            <a:r>
              <a:rPr lang="ru-RU" altLang="ru-RU" sz="1400" b="1" dirty="0" smtClean="0">
                <a:cs typeface="Calibri" pitchFamily="34" charset="0"/>
              </a:rPr>
              <a:t>        сведения о трудовой деятельности </a:t>
            </a:r>
            <a:endParaRPr lang="ru-RU" sz="1400" b="1" dirty="0">
              <a:latin typeface="Candara" panose="020E0502030303020204" pitchFamily="34" charset="0"/>
            </a:endParaRPr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gray">
          <a:xfrm>
            <a:off x="35498" y="1285860"/>
            <a:ext cx="9099145" cy="6429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anchor="ctr"/>
          <a:lstStyle/>
          <a:p>
            <a:pPr marL="261938"/>
            <a:r>
              <a:rPr lang="ru-RU" sz="1200" b="1" kern="0" dirty="0" smtClean="0">
                <a:latin typeface="Book Antiqua" panose="02040602050305030304" pitchFamily="18" charset="0"/>
                <a:cs typeface="Times New Roman" pitchFamily="18" charset="0"/>
              </a:rPr>
              <a:t>  </a:t>
            </a:r>
            <a:r>
              <a:rPr lang="ru-RU" altLang="ru-RU" sz="1400" b="1" dirty="0" smtClean="0">
                <a:cs typeface="Calibri" pitchFamily="34" charset="0"/>
              </a:rPr>
              <a:t>Уведомление </a:t>
            </a:r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по 30 июня 2020 года </a:t>
            </a:r>
            <a:r>
              <a:rPr lang="ru-RU" altLang="ru-RU" sz="1400" b="1" dirty="0" smtClean="0">
                <a:cs typeface="Calibri" pitchFamily="34" charset="0"/>
              </a:rPr>
              <a:t>работников в письменном виде об изменениях законодательства, </a:t>
            </a:r>
          </a:p>
          <a:p>
            <a:pPr marL="261938"/>
            <a:r>
              <a:rPr lang="ru-RU" altLang="ru-RU" sz="1400" b="1" dirty="0" smtClean="0">
                <a:cs typeface="Calibri" pitchFamily="34" charset="0"/>
              </a:rPr>
              <a:t>  связанных с формированием сведений о трудовой деятельности в электронном виде, а также о праве выбора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.</a:t>
            </a:r>
            <a:endParaRPr lang="ru-RU" sz="1400" b="1" dirty="0">
              <a:latin typeface="Book Antiqua" pitchFamily="18" charset="0"/>
              <a:ea typeface="Times New Roman"/>
              <a:cs typeface="Times New Roman"/>
            </a:endParaRPr>
          </a:p>
        </p:txBody>
      </p:sp>
      <p:sp>
        <p:nvSpPr>
          <p:cNvPr id="35" name="AutoShape 6"/>
          <p:cNvSpPr>
            <a:spLocks noChangeArrowheads="1"/>
          </p:cNvSpPr>
          <p:nvPr/>
        </p:nvSpPr>
        <p:spPr bwMode="gray">
          <a:xfrm>
            <a:off x="35496" y="3071810"/>
            <a:ext cx="9099146" cy="7143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anchor="ctr"/>
          <a:lstStyle/>
          <a:p>
            <a:pPr indent="358775"/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С 1 января 2020 года </a:t>
            </a:r>
            <a:r>
              <a:rPr lang="ru-RU" altLang="ru-RU" sz="1400" b="1" dirty="0" smtClean="0">
                <a:cs typeface="Calibri" pitchFamily="34" charset="0"/>
              </a:rPr>
              <a:t>работодатели представляют в ПФР ежемесячно до 15 числа месяца, следующего </a:t>
            </a:r>
          </a:p>
          <a:p>
            <a:pPr indent="358775"/>
            <a:r>
              <a:rPr lang="ru-RU" altLang="ru-RU" sz="1400" b="1" dirty="0" smtClean="0">
                <a:cs typeface="Calibri" pitchFamily="34" charset="0"/>
              </a:rPr>
              <a:t>за месяцем, в котором имели место случаи приема на работу, перевода и увольнения, </a:t>
            </a:r>
          </a:p>
          <a:p>
            <a:pPr indent="358775"/>
            <a:r>
              <a:rPr lang="ru-RU" altLang="ru-RU" sz="1400" b="1" dirty="0" smtClean="0">
                <a:cs typeface="Calibri" pitchFamily="34" charset="0"/>
              </a:rPr>
              <a:t>а также подачи соответствующего заявления</a:t>
            </a:r>
            <a:endParaRPr lang="ru-RU" sz="1400" b="1" dirty="0">
              <a:latin typeface="Book Antiqua" pitchFamily="18" charset="0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gray">
          <a:xfrm>
            <a:off x="35496" y="3857629"/>
            <a:ext cx="9099146" cy="57150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bIns="46800" anchor="ctr" anchorCtr="0"/>
          <a:lstStyle/>
          <a:p>
            <a:pPr algn="just"/>
            <a:r>
              <a:rPr lang="ru-RU" sz="1300" dirty="0" smtClean="0">
                <a:solidFill>
                  <a:srgbClr val="0E3193"/>
                </a:solidFill>
                <a:latin typeface="Book Antiqua" panose="02040602050305030304" pitchFamily="18" charset="0"/>
              </a:rPr>
              <a:t>         </a:t>
            </a:r>
            <a:r>
              <a:rPr lang="ru-RU" altLang="ru-RU" sz="1400" b="1" dirty="0" smtClean="0">
                <a:cs typeface="Calibri" pitchFamily="34" charset="0"/>
              </a:rPr>
              <a:t>При представлении сведений впервые в отношении работника страхователь  одновременно </a:t>
            </a:r>
          </a:p>
          <a:p>
            <a:pPr algn="just"/>
            <a:r>
              <a:rPr lang="ru-RU" altLang="ru-RU" sz="1400" b="1" dirty="0" smtClean="0">
                <a:cs typeface="Calibri" pitchFamily="34" charset="0"/>
              </a:rPr>
              <a:t>         представляет сведения о последних кадровых перемещениях, предшествующих  </a:t>
            </a:r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1 января 2020 года</a:t>
            </a:r>
            <a:endParaRPr lang="ru-RU" sz="1400" b="1" dirty="0">
              <a:latin typeface="Book Antiqua" pitchFamily="18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79512" y="1401785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79512" y="4000504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179512" y="2285992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179512" y="3143248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AutoShape 6"/>
          <p:cNvSpPr>
            <a:spLocks noChangeArrowheads="1"/>
          </p:cNvSpPr>
          <p:nvPr/>
        </p:nvSpPr>
        <p:spPr bwMode="gray">
          <a:xfrm>
            <a:off x="35496" y="4572008"/>
            <a:ext cx="9073008" cy="71438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just"/>
            <a:r>
              <a:rPr lang="ru-RU" altLang="ru-RU" sz="1200" b="1" dirty="0" smtClean="0">
                <a:cs typeface="Calibri" pitchFamily="34" charset="0"/>
              </a:rPr>
              <a:t>        </a:t>
            </a:r>
            <a:r>
              <a:rPr lang="ru-RU" altLang="ru-RU" sz="1400" b="1" dirty="0" smtClean="0">
                <a:cs typeface="Calibri" pitchFamily="34" charset="0"/>
              </a:rPr>
              <a:t>При отсутствии кадровых перемещений в течение 2020 года, а также в случае, если работником </a:t>
            </a:r>
          </a:p>
          <a:p>
            <a:pPr algn="just"/>
            <a:r>
              <a:rPr lang="ru-RU" altLang="ru-RU" sz="1400" b="1" dirty="0" smtClean="0">
                <a:cs typeface="Calibri" pitchFamily="34" charset="0"/>
              </a:rPr>
              <a:t>       не предоставлено заявление о порядке ведения сведений о его трудовой деятельности, </a:t>
            </a:r>
          </a:p>
          <a:p>
            <a:pPr algn="just"/>
            <a:r>
              <a:rPr lang="ru-RU" altLang="ru-RU" sz="1400" b="1" dirty="0" smtClean="0">
                <a:cs typeface="Calibri" pitchFamily="34" charset="0"/>
              </a:rPr>
              <a:t>       на оставшихся работников страхователь представляет сведения </a:t>
            </a:r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не позднее 15 февраля 2021 года</a:t>
            </a:r>
            <a:endParaRPr lang="ru-RU" sz="1400" b="1" dirty="0">
              <a:solidFill>
                <a:srgbClr val="8F0306"/>
              </a:solidFill>
              <a:latin typeface="Book Antiqua" pitchFamily="18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179512" y="4786322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Группа 176"/>
          <p:cNvGrpSpPr/>
          <p:nvPr/>
        </p:nvGrpSpPr>
        <p:grpSpPr>
          <a:xfrm>
            <a:off x="279149" y="285728"/>
            <a:ext cx="8864851" cy="722081"/>
            <a:chOff x="299241" y="260648"/>
            <a:chExt cx="8864851" cy="722081"/>
          </a:xfrm>
        </p:grpSpPr>
        <p:grpSp>
          <p:nvGrpSpPr>
            <p:cNvPr id="3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33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3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4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5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6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7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8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9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0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2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3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4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5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6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7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8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9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90" name="Прямоугольник 89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32" name="Прямоугольник 31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3143240" y="428604"/>
            <a:ext cx="6000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ОСНОВНЫЕ ПОЛОЖЕНИЯ НОВЫХ ЗАКОНОВ</a:t>
            </a:r>
            <a:endParaRPr lang="ru-RU" sz="2000" spc="77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92" name="AutoShape 6"/>
          <p:cNvSpPr>
            <a:spLocks noChangeArrowheads="1"/>
          </p:cNvSpPr>
          <p:nvPr/>
        </p:nvSpPr>
        <p:spPr bwMode="gray">
          <a:xfrm>
            <a:off x="44886" y="5429264"/>
            <a:ext cx="9099146" cy="8572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anchor="ctr"/>
          <a:lstStyle/>
          <a:p>
            <a:pPr indent="358775"/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Начиная с 1 января 2021 года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– в случае перевода, подачи работником заявления </a:t>
            </a:r>
          </a:p>
          <a:p>
            <a:pPr indent="358775"/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сведения предоставляются  ежемесячно </a:t>
            </a:r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не позднее 15-го числа месяца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, следующего за отчетным, </a:t>
            </a:r>
          </a:p>
          <a:p>
            <a:pPr indent="358775"/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а в случаях приема на работу и увольнения работника сведения на данного работника представляются </a:t>
            </a:r>
          </a:p>
          <a:p>
            <a:pPr indent="358775"/>
            <a:r>
              <a:rPr lang="ru-RU" altLang="ru-RU" sz="1400" b="1" dirty="0" smtClean="0">
                <a:solidFill>
                  <a:srgbClr val="8F0306"/>
                </a:solidFill>
                <a:cs typeface="Calibri" pitchFamily="34" charset="0"/>
              </a:rPr>
              <a:t>не позднее рабочего дня следующего за днем издания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соответствующего приказа (распоряжения)</a:t>
            </a:r>
            <a:endParaRPr lang="ru-RU" sz="1400" b="1" dirty="0">
              <a:latin typeface="Book Antiqua" pitchFamily="18" charset="0"/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200038" y="5759503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40455" y="6572272"/>
            <a:ext cx="29016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none" lIns="62716" tIns="62716" rIns="62716" bIns="62716" anchor="ctr">
            <a:spAutoFit/>
          </a:bodyPr>
          <a:lstStyle/>
          <a:p>
            <a:pPr algn="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r" defTabSz="1881486"/>
              <a:t>4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:p14="http://schemas.microsoft.com/office/powerpoint/2010/main" xmlns="" val="7338980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"/>
            <a:ext cx="4000497" cy="65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gray">
          <a:xfrm>
            <a:off x="60160" y="2571744"/>
            <a:ext cx="9074482" cy="78581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rIns="90000" bIns="46800" anchor="ctr"/>
          <a:lstStyle/>
          <a:p>
            <a:pPr algn="just">
              <a:defRPr/>
            </a:pPr>
            <a:r>
              <a:rPr lang="ru-RU" sz="1400" b="1" dirty="0" smtClean="0">
                <a:solidFill>
                  <a:srgbClr val="16365C"/>
                </a:solidFill>
                <a:latin typeface="Candara" panose="020E0502030303020204" pitchFamily="34" charset="0"/>
              </a:rPr>
              <a:t>          </a:t>
            </a:r>
            <a:r>
              <a:rPr lang="ru-RU" altLang="ru-RU" sz="1400" b="1" dirty="0" smtClean="0">
                <a:cs typeface="Calibri" pitchFamily="34" charset="0"/>
              </a:rPr>
              <a:t>Работодатель формирует и представляет для хранения в информационных системах ПФР </a:t>
            </a:r>
          </a:p>
          <a:p>
            <a:pPr algn="just">
              <a:defRPr/>
            </a:pPr>
            <a:r>
              <a:rPr lang="ru-RU" altLang="ru-RU" sz="1400" b="1" dirty="0" smtClean="0">
                <a:cs typeface="Calibri" pitchFamily="34" charset="0"/>
              </a:rPr>
              <a:t>          основную информацию о трудовой деятельности и трудовом стаже каждого работника независимо </a:t>
            </a:r>
          </a:p>
          <a:p>
            <a:pPr algn="just">
              <a:defRPr/>
            </a:pPr>
            <a:r>
              <a:rPr lang="ru-RU" altLang="ru-RU" sz="1400" b="1" dirty="0" smtClean="0">
                <a:cs typeface="Calibri" pitchFamily="34" charset="0"/>
              </a:rPr>
              <a:t>          от выбранного работником варианта ведения сведений о его трудовой деятельности </a:t>
            </a:r>
            <a:endParaRPr lang="ru-RU" sz="1400" b="1" dirty="0">
              <a:latin typeface="Candara" panose="020E0502030303020204" pitchFamily="34" charset="0"/>
            </a:endParaRPr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gray">
          <a:xfrm>
            <a:off x="35498" y="1214422"/>
            <a:ext cx="9099145" cy="121444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anchor="ctr"/>
          <a:lstStyle/>
          <a:p>
            <a:pPr marL="261938"/>
            <a:r>
              <a:rPr lang="ru-RU" sz="1400" b="1" kern="0" dirty="0" smtClean="0">
                <a:cs typeface="Times New Roman" pitchFamily="18" charset="0"/>
              </a:rPr>
              <a:t> 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Индивидуальный лицевой счет дополняется разделом «Сведения о трудовой деятельности» </a:t>
            </a:r>
          </a:p>
          <a:p>
            <a:pPr marL="261938"/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  (мероприятие – прием, увольнение, перевод, наименование должности (профессии), </a:t>
            </a:r>
          </a:p>
          <a:p>
            <a:pPr marL="261938"/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  основание (дата и номер приказа), а также сведения о подаче работником заявления </a:t>
            </a:r>
          </a:p>
          <a:p>
            <a:pPr marL="261938"/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  о продолжении ведения трудовой книжки, либо о ведении сведений о трудовой деятельности </a:t>
            </a:r>
          </a:p>
          <a:p>
            <a:pPr marL="261938"/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cs typeface="Calibri" pitchFamily="34" charset="0"/>
              </a:rPr>
              <a:t>  в электронной форме )</a:t>
            </a:r>
            <a:endParaRPr lang="ru-RU" sz="1400" b="1" dirty="0">
              <a:ea typeface="Times New Roman"/>
              <a:cs typeface="Times New Roman"/>
            </a:endParaRPr>
          </a:p>
        </p:txBody>
      </p:sp>
      <p:sp>
        <p:nvSpPr>
          <p:cNvPr id="35" name="AutoShape 6"/>
          <p:cNvSpPr>
            <a:spLocks noChangeArrowheads="1"/>
          </p:cNvSpPr>
          <p:nvPr/>
        </p:nvSpPr>
        <p:spPr bwMode="gray">
          <a:xfrm>
            <a:off x="35496" y="3500438"/>
            <a:ext cx="9099146" cy="5715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anchor="ctr"/>
          <a:lstStyle/>
          <a:p>
            <a:pPr indent="358775"/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ru-RU" altLang="ru-RU" sz="1400" b="1" dirty="0" smtClean="0">
                <a:cs typeface="Calibri" pitchFamily="34" charset="0"/>
              </a:rPr>
              <a:t>За работником, воспользовавшимся своим правом на дальнейшее ведение трудовой книжки, </a:t>
            </a:r>
          </a:p>
          <a:p>
            <a:pPr indent="358775"/>
            <a:r>
              <a:rPr lang="ru-RU" altLang="ru-RU" sz="1400" b="1" dirty="0" smtClean="0">
                <a:cs typeface="Calibri" pitchFamily="34" charset="0"/>
              </a:rPr>
              <a:t> это право сохраняется при последующем трудоустройстве к другим работодателям</a:t>
            </a:r>
            <a:endParaRPr lang="ru-RU" sz="1400" b="1" dirty="0">
              <a:latin typeface="Book Antiqua" pitchFamily="18" charset="0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gray">
          <a:xfrm>
            <a:off x="35496" y="4214818"/>
            <a:ext cx="9099146" cy="71438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bIns="46800" anchor="ctr" anchorCtr="0"/>
          <a:lstStyle/>
          <a:p>
            <a:pPr algn="just"/>
            <a:r>
              <a:rPr lang="ru-RU" sz="1300" dirty="0" smtClean="0">
                <a:solidFill>
                  <a:srgbClr val="0E3193"/>
                </a:solidFill>
                <a:latin typeface="Book Antiqua" panose="02040602050305030304" pitchFamily="18" charset="0"/>
              </a:rPr>
              <a:t>          </a:t>
            </a:r>
            <a:r>
              <a:rPr lang="ru-RU" altLang="ru-RU" sz="1400" b="1" dirty="0" smtClean="0">
                <a:cs typeface="Calibri" pitchFamily="34" charset="0"/>
              </a:rPr>
              <a:t>Работник, подавший заявление о продолжении ведения работодателем трудовой книжки, </a:t>
            </a:r>
          </a:p>
          <a:p>
            <a:pPr algn="just"/>
            <a:r>
              <a:rPr lang="ru-RU" altLang="ru-RU" sz="1400" b="1" dirty="0" smtClean="0">
                <a:cs typeface="Calibri" pitchFamily="34" charset="0"/>
              </a:rPr>
              <a:t>           имеет право в последующем подать работодателю заявление о предоставлении </a:t>
            </a:r>
          </a:p>
          <a:p>
            <a:pPr algn="just"/>
            <a:r>
              <a:rPr lang="ru-RU" altLang="ru-RU" sz="1400" b="1" dirty="0" smtClean="0">
                <a:cs typeface="Calibri" pitchFamily="34" charset="0"/>
              </a:rPr>
              <a:t>           сведений о трудовой деятельности в электронной форме</a:t>
            </a:r>
            <a:endParaRPr lang="ru-RU" sz="1400" b="1" dirty="0">
              <a:latin typeface="Book Antiqua" pitchFamily="18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79512" y="1687537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79512" y="3643314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179512" y="2830545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179512" y="4429132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Группа 176"/>
          <p:cNvGrpSpPr/>
          <p:nvPr/>
        </p:nvGrpSpPr>
        <p:grpSpPr>
          <a:xfrm>
            <a:off x="279149" y="285728"/>
            <a:ext cx="8864851" cy="722081"/>
            <a:chOff x="299241" y="260648"/>
            <a:chExt cx="8864851" cy="722081"/>
          </a:xfrm>
        </p:grpSpPr>
        <p:grpSp>
          <p:nvGrpSpPr>
            <p:cNvPr id="3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33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3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4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5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6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7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8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9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0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2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3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4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5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6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7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8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9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90" name="Прямоугольник 89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32" name="Прямоугольник 31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3143240" y="428604"/>
            <a:ext cx="6000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ОСНОВНЫЕ ПОЛОЖЕНИЯ НОВЫХ ЗАКОНОВ</a:t>
            </a:r>
            <a:endParaRPr lang="ru-RU" sz="2000" spc="77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92" name="AutoShape 6"/>
          <p:cNvSpPr>
            <a:spLocks noChangeArrowheads="1"/>
          </p:cNvSpPr>
          <p:nvPr/>
        </p:nvSpPr>
        <p:spPr bwMode="gray">
          <a:xfrm>
            <a:off x="44886" y="5072074"/>
            <a:ext cx="9099146" cy="78581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anchor="ctr"/>
          <a:lstStyle/>
          <a:p>
            <a:pPr algn="just">
              <a:defRPr/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           </a:t>
            </a:r>
            <a:r>
              <a:rPr lang="ru-RU" altLang="ru-RU" sz="1400" b="1" dirty="0" smtClean="0">
                <a:cs typeface="Calibri" pitchFamily="34" charset="0"/>
              </a:rPr>
              <a:t>Работникам, подавшим заявления о представлении сведений о трудовой деятельности, </a:t>
            </a:r>
          </a:p>
          <a:p>
            <a:pPr algn="just">
              <a:defRPr/>
            </a:pPr>
            <a:r>
              <a:rPr lang="ru-RU" altLang="ru-RU" sz="1400" b="1" dirty="0" smtClean="0">
                <a:cs typeface="Calibri" pitchFamily="34" charset="0"/>
              </a:rPr>
              <a:t>           работодатели выдают трудовые книжки на руки и после этого освобождаются от ответственности </a:t>
            </a:r>
          </a:p>
          <a:p>
            <a:pPr algn="just">
              <a:defRPr/>
            </a:pPr>
            <a:r>
              <a:rPr lang="ru-RU" altLang="ru-RU" sz="1400" b="1" dirty="0" smtClean="0">
                <a:cs typeface="Calibri" pitchFamily="34" charset="0"/>
              </a:rPr>
              <a:t>           за их ведение и хранение. При выдаче трудовой книжки в нее вносится соответствующая запись.</a:t>
            </a:r>
          </a:p>
        </p:txBody>
      </p:sp>
      <p:sp>
        <p:nvSpPr>
          <p:cNvPr id="93" name="Овал 92"/>
          <p:cNvSpPr/>
          <p:nvPr/>
        </p:nvSpPr>
        <p:spPr>
          <a:xfrm>
            <a:off x="200038" y="5286388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AutoShape 6"/>
          <p:cNvSpPr>
            <a:spLocks noChangeArrowheads="1"/>
          </p:cNvSpPr>
          <p:nvPr/>
        </p:nvSpPr>
        <p:spPr bwMode="gray">
          <a:xfrm>
            <a:off x="44886" y="6000768"/>
            <a:ext cx="9099146" cy="35719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tIns="46800" bIns="46800" anchor="ctr" anchorCtr="0"/>
          <a:lstStyle/>
          <a:p>
            <a:pPr algn="just">
              <a:defRPr/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            </a:t>
            </a:r>
            <a:r>
              <a:rPr lang="ru-RU" altLang="ru-RU" sz="1400" b="1" dirty="0" smtClean="0">
                <a:cs typeface="Calibri" pitchFamily="34" charset="0"/>
              </a:rPr>
              <a:t>На лиц впервые поступивших на работу после 31.12.2020 г. трудовая книжка не оформляется.</a:t>
            </a:r>
          </a:p>
        </p:txBody>
      </p:sp>
      <p:sp>
        <p:nvSpPr>
          <p:cNvPr id="95" name="Овал 94"/>
          <p:cNvSpPr/>
          <p:nvPr/>
        </p:nvSpPr>
        <p:spPr>
          <a:xfrm>
            <a:off x="214282" y="6045255"/>
            <a:ext cx="228558" cy="312703"/>
          </a:xfrm>
          <a:prstGeom prst="ellipse">
            <a:avLst/>
          </a:prstGeom>
          <a:solidFill>
            <a:srgbClr val="00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15405" y="6572272"/>
            <a:ext cx="315214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ctr" defTabSz="1881486"/>
              <a:t>5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:p14="http://schemas.microsoft.com/office/powerpoint/2010/main" xmlns="" val="7338980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272266" y="-24"/>
            <a:ext cx="3871736" cy="650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299241" y="1275694"/>
            <a:ext cx="86304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22 федеральных закона;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18  указов Президента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Российской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Федерации;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б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олее 60 постановлений  Правительства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Российской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Федерации;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б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олее 900 приказов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федеральных органов исполнительной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власти;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более 800 нормативных правовых актов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субъектов Российской Федерации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 и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органов местного самоуправления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cs typeface="Calibri" pitchFamily="34" charset="0"/>
              </a:rPr>
              <a:t>. </a:t>
            </a:r>
          </a:p>
        </p:txBody>
      </p:sp>
      <p:grpSp>
        <p:nvGrpSpPr>
          <p:cNvPr id="58" name="Группа 57"/>
          <p:cNvGrpSpPr/>
          <p:nvPr/>
        </p:nvGrpSpPr>
        <p:grpSpPr>
          <a:xfrm>
            <a:off x="299241" y="278027"/>
            <a:ext cx="8864851" cy="722081"/>
            <a:chOff x="299241" y="260648"/>
            <a:chExt cx="8864851" cy="722081"/>
          </a:xfrm>
        </p:grpSpPr>
        <p:grpSp>
          <p:nvGrpSpPr>
            <p:cNvPr id="59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61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2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3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4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6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7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8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9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6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7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8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9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0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2" name="Прямоугольник 111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13" name="Прямоугольник 112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60" name="Прямоугольник 59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143240" y="292222"/>
            <a:ext cx="600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ВНЕСЕНИЕ ИЗМЕНЕНИЙ</a:t>
            </a:r>
          </a:p>
          <a:p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В НОРМАТИВНЫЕ ПРАВОВЫЕ АКТЫ</a:t>
            </a:r>
            <a:endParaRPr lang="ru-RU" sz="2000" b="1" dirty="0"/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285720" y="3286124"/>
            <a:ext cx="4071966" cy="3071834"/>
          </a:xfrm>
          <a:prstGeom prst="roundRect">
            <a:avLst/>
          </a:prstGeom>
          <a:solidFill>
            <a:schemeClr val="bg1">
              <a:lumMod val="95000"/>
              <a:alpha val="72941"/>
            </a:schemeClr>
          </a:solidFill>
          <a:ln w="3810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261938" algn="just"/>
            <a:r>
              <a:rPr lang="ru-RU" sz="1500" b="1" kern="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В НОРМАТИВНЫХ ПРАВОВЫХ АКТАХ, ПРЕДУСМАТРИВАЮЩИХ ПРЕДСТАВЛЕНИЕ ТРУДОВОЙ КНИЖКИ, ЕЁ КОПИИ ИЛИ ВЫПИСКИ ИЗ ТРУДОВОЙ КНИЖКИ, </a:t>
            </a:r>
            <a:r>
              <a:rPr lang="ru-RU" sz="1500" b="1" kern="0" dirty="0" smtClean="0">
                <a:solidFill>
                  <a:srgbClr val="8F0306"/>
                </a:solidFill>
                <a:cs typeface="Times New Roman" pitchFamily="18" charset="0"/>
              </a:rPr>
              <a:t>ПОСЛЕ СЛОВ «ТРУДОВАЯ КНИЖКА» НЕОБХОДИМО ДОПОЛНИТЬ СЛОВА «И (ИЛИ) СВЕДЕНИЯ О ТРУДОВОЙ ДЕЯТЕЛЬНОСТИ» 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500562" y="3286124"/>
            <a:ext cx="4357718" cy="3071834"/>
          </a:xfrm>
          <a:prstGeom prst="roundRect">
            <a:avLst/>
          </a:prstGeom>
          <a:solidFill>
            <a:schemeClr val="bg1">
              <a:lumMod val="95000"/>
              <a:alpha val="72941"/>
            </a:schemeClr>
          </a:solidFill>
          <a:ln w="3810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261938" algn="just"/>
            <a:r>
              <a:rPr lang="ru-RU" sz="1500" b="1" kern="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ПРИМЕР. В ПОРЯДКЕ ПРЕДОСТАВЛЕНИЯ ЖИЛЫХ ПОМЕЩЕНИЙ СПЕЦИАЛИЗИРОВАННОГО ЖИЛИЩНОГО ФОНДА ПРЕДУСМОТРЕН ПЕРЕЧЕНЬ ДОКУМЕНТОВ, В ТОМ ЧИСЛЕ КОПИЯ ТРУДОВОЙ КНИЖКИ, </a:t>
            </a:r>
            <a:r>
              <a:rPr lang="ru-RU" sz="1500" b="1" kern="0" dirty="0" smtClean="0">
                <a:solidFill>
                  <a:srgbClr val="8F0306"/>
                </a:solidFill>
                <a:cs typeface="Times New Roman" pitchFamily="18" charset="0"/>
              </a:rPr>
              <a:t>ПОСЛЕ СЛОВ «КОПИЯ ТРУДОВОЙ КНИЖКИ» НЕОБХОДИМО ДОПОЛНИТЬ СЛОВА «И (ИЛИ) СВЕДЕНИЯ О ТРУДОВОЙ ДЕЯТЕЛЬНОСТИ»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40455" y="6572272"/>
            <a:ext cx="29016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none" lIns="62716" tIns="62716" rIns="62716" bIns="62716" anchor="ctr">
            <a:spAutoFit/>
          </a:bodyPr>
          <a:lstStyle/>
          <a:p>
            <a:pPr algn="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r" defTabSz="1881486"/>
              <a:t>6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36417123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"/>
            <a:ext cx="4000497" cy="65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" name="Группа 176"/>
          <p:cNvGrpSpPr/>
          <p:nvPr/>
        </p:nvGrpSpPr>
        <p:grpSpPr>
          <a:xfrm>
            <a:off x="299241" y="260648"/>
            <a:ext cx="8864851" cy="722081"/>
            <a:chOff x="299241" y="260648"/>
            <a:chExt cx="8864851" cy="722081"/>
          </a:xfrm>
        </p:grpSpPr>
        <p:grpSp>
          <p:nvGrpSpPr>
            <p:cNvPr id="3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180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1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2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3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4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5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6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7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8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9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0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1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2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3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4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5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7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8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9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0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1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2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3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4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5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6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7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8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9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0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1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2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3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4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5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6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7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8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9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0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1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2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3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4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5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6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7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8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9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0" name="Прямоугольник 229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231" name="Прямоугольник 230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79" name="Прямоугольник 178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aphicFrame>
        <p:nvGraphicFramePr>
          <p:cNvPr id="69" name="Таблица 68">
            <a:extLst>
              <a:ext uri="{FF2B5EF4-FFF2-40B4-BE49-F238E27FC236}">
                <a16:creationId xmlns="" xmlns:a16="http://schemas.microsoft.com/office/drawing/2014/main" id="{6889D53F-3118-4AB1-BE46-C931DFAE2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5353028"/>
              </p:ext>
            </p:extLst>
          </p:nvPr>
        </p:nvGraphicFramePr>
        <p:xfrm>
          <a:off x="294528" y="1260910"/>
          <a:ext cx="8563753" cy="47398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0282">
                  <a:extLst>
                    <a:ext uri="{9D8B030D-6E8A-4147-A177-3AD203B41FA5}">
                      <a16:colId xmlns="" xmlns:a16="http://schemas.microsoft.com/office/drawing/2014/main" val="826223888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3930496167"/>
                    </a:ext>
                  </a:extLst>
                </a:gridCol>
                <a:gridCol w="2286017"/>
              </a:tblGrid>
              <a:tr h="10656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НАИМЕНОВАНИЕ ОРГАНА ИСПОЛНИТЕЛЬНОЙ ВЛАСТИ/МЕСТНОГО САМОУПРАВЛЕНИЯ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НОМЕР И ДАТА ПРИНЯТИЯ НОРМАТИВНОГО ПРАВОВОГО АКТА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ПРИНЯВШИЙ ОРГАН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3257236"/>
                  </a:ext>
                </a:extLst>
              </a:tr>
              <a:tr h="459280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</a:t>
                      </a:r>
                      <a:r>
                        <a:rPr lang="ru-RU" sz="1400" b="1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ТРУДА, ЗАНЯТОСТИ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И СОЦИАЛЬНОЙ ЗАЩИТЫ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№50-ЗРТ</a:t>
                      </a:r>
                      <a:r>
                        <a:rPr lang="ru-RU" sz="1400" b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ОТ 25.06.2013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ГОСУДАРСТВЕННЫЙ СОВЕТ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942030004"/>
                  </a:ext>
                </a:extLst>
              </a:tr>
              <a:tr h="4592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№3-ЗРТ ОТ 16.01.2003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4592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№33-ЗРТ ОТ 30.06.2011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4592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№290 ОТ 09.06.2006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2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№272 ОТ 04.04.2019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4592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 344 ОТ 26.04.2019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4592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 515 ОТ 15.06.2012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45928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 1098 ОТ 31.12.2013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3143240" y="285728"/>
            <a:ext cx="600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ВНЕСЕНИЕ ИЗМЕНЕНИЙ В НОРМАТИВНЫЕ ПРАВОВЫЕ АКТЫ РЕСПУБЛИКИ ТАТАРСТАН</a:t>
            </a:r>
            <a:endParaRPr lang="ru-RU" sz="20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93353" y="6572272"/>
            <a:ext cx="237265" cy="557544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r" defTabSz="1881486"/>
              <a:t>7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1814600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78286" y="0"/>
            <a:ext cx="3965716" cy="650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" name="Группа 176"/>
          <p:cNvGrpSpPr/>
          <p:nvPr/>
        </p:nvGrpSpPr>
        <p:grpSpPr>
          <a:xfrm>
            <a:off x="299241" y="260648"/>
            <a:ext cx="8864851" cy="722081"/>
            <a:chOff x="299241" y="260648"/>
            <a:chExt cx="8864851" cy="722081"/>
          </a:xfrm>
        </p:grpSpPr>
        <p:grpSp>
          <p:nvGrpSpPr>
            <p:cNvPr id="4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180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1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2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3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4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5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6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7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8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9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0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1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2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3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4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5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7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8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9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0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1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2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3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4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5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6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7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8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9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0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1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2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3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4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5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6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7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8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9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0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1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2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3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4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5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6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7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8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9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0" name="Прямоугольник 229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231" name="Прямоугольник 230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79" name="Прямоугольник 178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aphicFrame>
        <p:nvGraphicFramePr>
          <p:cNvPr id="69" name="Таблица 68">
            <a:extLst>
              <a:ext uri="{FF2B5EF4-FFF2-40B4-BE49-F238E27FC236}">
                <a16:creationId xmlns="" xmlns:a16="http://schemas.microsoft.com/office/drawing/2014/main" id="{6889D53F-3118-4AB1-BE46-C931DFAE2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5353028"/>
              </p:ext>
            </p:extLst>
          </p:nvPr>
        </p:nvGraphicFramePr>
        <p:xfrm>
          <a:off x="294528" y="1264168"/>
          <a:ext cx="8563753" cy="47636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0282">
                  <a:extLst>
                    <a:ext uri="{9D8B030D-6E8A-4147-A177-3AD203B41FA5}">
                      <a16:colId xmlns="" xmlns:a16="http://schemas.microsoft.com/office/drawing/2014/main" val="826223888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3930496167"/>
                    </a:ext>
                  </a:extLst>
                </a:gridCol>
                <a:gridCol w="2286017"/>
              </a:tblGrid>
              <a:tr h="1109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НАИМЕНОВАНИЕ ОРГАНА ИСПОЛНИТЕЛЬНОЙ ВЛАСТИ/МЕСТНОГО САМОУПРАВЛЕНИЯ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НОМЕР И ДАТА ПРИНЯТИЯ НОРМАТИВНОГО ПРАВОВОГО АКТА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ПРИНЯВШИЙ ОРГАН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3257236"/>
                  </a:ext>
                </a:extLst>
              </a:tr>
              <a:tr h="4131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</a:t>
                      </a:r>
                      <a:r>
                        <a:rPr lang="ru-RU" sz="1400" b="1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КУЛЬТУРЫ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№1199 ОТ 20.12.2018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42030004"/>
                  </a:ext>
                </a:extLst>
              </a:tr>
              <a:tr h="413182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 ОБРАЗОВАНИЯ И НАУКИ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 УП-1169 ОТ 26.12.2017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ПРЕЗИДЕНТ</a:t>
                      </a:r>
                      <a:r>
                        <a:rPr lang="ru-RU" sz="1400" b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804426907"/>
                  </a:ext>
                </a:extLst>
              </a:tr>
              <a:tr h="29164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№648</a:t>
                      </a:r>
                      <a:r>
                        <a:rPr lang="ru-RU" sz="1400" b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ОТ 08.08.2019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2040069"/>
                  </a:ext>
                </a:extLst>
              </a:tr>
              <a:tr h="29164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№398 ОТ 21.05.2010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extLst>
                  <a:ext uri="{0D108BD9-81ED-4DB2-BD59-A6C34878D82A}">
                    <a16:rowId xmlns="" xmlns:a16="http://schemas.microsoft.com/office/drawing/2014/main" val="448159323"/>
                  </a:ext>
                </a:extLst>
              </a:tr>
              <a:tr h="29164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№661 ОТ 20.09.2016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29164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 640 ОТ 08.08.2011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extLst>
                  <a:ext uri="{0D108BD9-81ED-4DB2-BD59-A6C34878D82A}">
                    <a16:rowId xmlns="" xmlns:a16="http://schemas.microsoft.com/office/drawing/2014/main" val="2042818125"/>
                  </a:ext>
                </a:extLst>
              </a:tr>
              <a:tr h="499955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 СТРОИТЕЛЬСТВА, АРХИТЕКТУРЫ И ЖИЛИЩНО-КОММУНАЛЬНОГО ХОЗЯЙСТВА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№289 ОТ 30.04.2014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2"/>
                    </a:solidFill>
                  </a:tcPr>
                </a:tc>
              </a:tr>
              <a:tr h="37811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№475 ОТ 20.09.2007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EAEC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37811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№190 ОТ 15.04.2005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37811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№984 ОТ 13.12.2014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3143240" y="285728"/>
            <a:ext cx="600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ВНЕСЕНИЕ ИЗМЕНЕНИЙ В НОРМАТИВНЫЕ ПРАВОВЫЕ АКТЫ РЕСПУБЛИКИ ТАТАРСТАН</a:t>
            </a:r>
            <a:endParaRPr lang="ru-RU" sz="20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-3931" y="6616353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40455" y="6586584"/>
            <a:ext cx="29016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none" lIns="62716" tIns="62716" rIns="62716" bIns="62716" anchor="ctr">
            <a:spAutoFit/>
          </a:bodyPr>
          <a:lstStyle/>
          <a:p>
            <a:pPr algn="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r" defTabSz="1881486"/>
              <a:t>8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1814600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"/>
            <a:ext cx="4000497" cy="65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" name="Группа 176"/>
          <p:cNvGrpSpPr/>
          <p:nvPr/>
        </p:nvGrpSpPr>
        <p:grpSpPr>
          <a:xfrm>
            <a:off x="299241" y="260648"/>
            <a:ext cx="8864851" cy="722081"/>
            <a:chOff x="299241" y="260648"/>
            <a:chExt cx="8864851" cy="722081"/>
          </a:xfrm>
        </p:grpSpPr>
        <p:grpSp>
          <p:nvGrpSpPr>
            <p:cNvPr id="3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180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1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2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3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4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5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6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7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8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9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0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1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2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3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4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5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7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8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9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0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1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2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3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4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5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6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7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8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9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0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1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2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3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4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5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6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7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8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9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0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1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2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3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4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5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6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7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8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9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0" name="Прямоугольник 229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231" name="Прямоугольник 230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79" name="Прямоугольник 178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143240" y="285728"/>
            <a:ext cx="600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ВНЕСЕНИЕ ИЗМЕНЕНИЙ В НОРМАТИВНЫЕ ПРАВОВЫЕ АКТЫ РЕСПУБЛИКИ ТАТАРСТАН</a:t>
            </a:r>
            <a:endParaRPr lang="ru-RU" sz="2000" b="1" dirty="0"/>
          </a:p>
        </p:txBody>
      </p:sp>
      <p:graphicFrame>
        <p:nvGraphicFramePr>
          <p:cNvPr id="61" name="Таблица 60">
            <a:extLst>
              <a:ext uri="{FF2B5EF4-FFF2-40B4-BE49-F238E27FC236}">
                <a16:creationId xmlns="" xmlns:a16="http://schemas.microsoft.com/office/drawing/2014/main" id="{6889D53F-3118-4AB1-BE46-C931DFAE2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5353028"/>
              </p:ext>
            </p:extLst>
          </p:nvPr>
        </p:nvGraphicFramePr>
        <p:xfrm>
          <a:off x="294528" y="1315239"/>
          <a:ext cx="8563753" cy="46205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0282">
                  <a:extLst>
                    <a:ext uri="{9D8B030D-6E8A-4147-A177-3AD203B41FA5}">
                      <a16:colId xmlns="" xmlns:a16="http://schemas.microsoft.com/office/drawing/2014/main" val="826223888"/>
                    </a:ext>
                  </a:extLst>
                </a:gridCol>
                <a:gridCol w="2357454">
                  <a:extLst>
                    <a:ext uri="{9D8B030D-6E8A-4147-A177-3AD203B41FA5}">
                      <a16:colId xmlns="" xmlns:a16="http://schemas.microsoft.com/office/drawing/2014/main" val="3930496167"/>
                    </a:ext>
                  </a:extLst>
                </a:gridCol>
                <a:gridCol w="2286017"/>
              </a:tblGrid>
              <a:tr h="995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НАИМЕНОВАНИЕ ОРГАНА ИСПОЛНИТЕЛЬНОЙ ВЛАСТИ/МЕСТНОГО САМОУПРАВЛЕНИЯ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НОМЕР И ДАТА ПРИНЯТИЯ НОРМАТИВНОГО ПРАВОВОГО АКТА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ПРИНЯВШИЙ ОРГАН</a:t>
                      </a:r>
                      <a:endParaRPr lang="ru-RU" sz="160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3257236"/>
                  </a:ext>
                </a:extLst>
              </a:tr>
              <a:tr h="38360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</a:t>
                      </a:r>
                      <a:r>
                        <a:rPr lang="ru-RU" sz="1400" b="1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СЕЛЬСКОГО ХОЗЯЙСТВА И ПРОДОВОЛЬСТВИЯ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№893 ОТ 21.11.2017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42030004"/>
                  </a:ext>
                </a:extLst>
              </a:tr>
              <a:tr h="38360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№17 ОТ 17.01.2018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  <a:extLst>
                  <a:ext uri="{0D108BD9-81ED-4DB2-BD59-A6C34878D82A}">
                    <a16:rowId xmlns="" xmlns:a16="http://schemas.microsoft.com/office/drawing/2014/main" val="3804426907"/>
                  </a:ext>
                </a:extLst>
              </a:tr>
              <a:tr h="38360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№407 ОТ 29.05.2018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38360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 ФИНАНАСОВ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№584 ОТ 30.12.2004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2"/>
                    </a:solidFill>
                  </a:tcPr>
                </a:tc>
              </a:tr>
              <a:tr h="38360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№666 ОТ 29.12.2005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/>
                </a:tc>
              </a:tr>
              <a:tr h="389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 ЗЕМЕЛЬНЫХ И ИМУЩЕСТВЕННЫХ ОТНОШЕНИЙ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 182 ОТ 13.03.2019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 ПО ДЕЛАМ МОЛОДЕЖИ</a:t>
                      </a:r>
                      <a:r>
                        <a:rPr lang="ru-RU" sz="1400" b="1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№1097 ОТ 10.12.2018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 ЭКОНОМИКИ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 972 ОТ 08.11.2012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МИНИСТЕРСТВО ЗДРАВООХРАНЕНИЯ РТ</a:t>
                      </a:r>
                      <a:endParaRPr lang="ru-RU" sz="1400" b="1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№407 ОТ 07.08.2006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КАБИНЕТ МИНИСТРОВ РЕСПУБЛИКИ ТАТАРСТАН</a:t>
                      </a:r>
                      <a:endParaRPr lang="ru-RU" sz="1400" b="0" dirty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 marL="58643" marR="58643" marT="0" marB="0" anchor="ctr"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3" name="Прямоугольник 62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40455" y="6572272"/>
            <a:ext cx="29016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none" lIns="62716" tIns="62716" rIns="62716" bIns="62716" anchor="ctr">
            <a:spAutoFit/>
          </a:bodyPr>
          <a:lstStyle/>
          <a:p>
            <a:pPr algn="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r" defTabSz="1881486"/>
              <a:t>9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1814600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0620"/>
            <a:ext cx="4000497" cy="65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21" y="1570965"/>
            <a:ext cx="7558907" cy="392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5870151" y="2930721"/>
            <a:ext cx="1440160" cy="6480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ятиугольник 13"/>
          <p:cNvSpPr/>
          <p:nvPr/>
        </p:nvSpPr>
        <p:spPr>
          <a:xfrm rot="10800000">
            <a:off x="7358082" y="2288605"/>
            <a:ext cx="1754099" cy="66848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7286644" y="2288605"/>
            <a:ext cx="1835696" cy="6924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300" b="1" i="1" dirty="0" smtClean="0">
                <a:solidFill>
                  <a:schemeClr val="tx2">
                    <a:lumMod val="50000"/>
                  </a:schemeClr>
                </a:solidFill>
              </a:rPr>
              <a:t>Отправить</a:t>
            </a:r>
            <a:r>
              <a:rPr lang="ru-RU" sz="1300" b="1" i="1" dirty="0" smtClean="0"/>
              <a:t>  сформированный файл</a:t>
            </a:r>
            <a:endParaRPr lang="ru-RU" sz="1300" b="1" i="1" dirty="0"/>
          </a:p>
        </p:txBody>
      </p:sp>
      <p:sp>
        <p:nvSpPr>
          <p:cNvPr id="74" name="Пятиугольник 73"/>
          <p:cNvSpPr/>
          <p:nvPr/>
        </p:nvSpPr>
        <p:spPr>
          <a:xfrm rot="10800000">
            <a:off x="7358082" y="3543543"/>
            <a:ext cx="1754099" cy="66848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7143768" y="3531534"/>
            <a:ext cx="1995788" cy="6924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300" b="1" i="1" dirty="0" smtClean="0">
                <a:solidFill>
                  <a:schemeClr val="tx2">
                    <a:lumMod val="50000"/>
                  </a:schemeClr>
                </a:solidFill>
              </a:rPr>
              <a:t>Создать файл </a:t>
            </a:r>
            <a:r>
              <a:rPr lang="ru-RU" sz="1300" i="1" dirty="0" smtClean="0">
                <a:solidFill>
                  <a:schemeClr val="tx2">
                    <a:lumMod val="50000"/>
                  </a:schemeClr>
                </a:solidFill>
              </a:rPr>
              <a:t>(т.е. заполнить форму и отправить)</a:t>
            </a:r>
            <a:endParaRPr lang="ru-RU" sz="1300" i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7269908" y="2958652"/>
            <a:ext cx="155185" cy="8942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276804" y="3498538"/>
            <a:ext cx="155185" cy="9001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8" name="Группа 176"/>
          <p:cNvGrpSpPr/>
          <p:nvPr/>
        </p:nvGrpSpPr>
        <p:grpSpPr>
          <a:xfrm>
            <a:off x="299241" y="214290"/>
            <a:ext cx="8864851" cy="722081"/>
            <a:chOff x="299241" y="260648"/>
            <a:chExt cx="8864851" cy="722081"/>
          </a:xfrm>
        </p:grpSpPr>
        <p:grpSp>
          <p:nvGrpSpPr>
            <p:cNvPr id="79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81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6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7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8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9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0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2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3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4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5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6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7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8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9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0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1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2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3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4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5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6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7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8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9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30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31" name="Прямоугольник 130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32" name="Прямоугольник 131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80" name="Прямоугольник 79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КАБИНЕТ СТРАХОВАТЕЛЯ</a:t>
              </a:r>
              <a:endParaRPr lang="ru-RU" sz="2000" b="1" dirty="0">
                <a:latin typeface="Calibri" pitchFamily="34" charset="0"/>
              </a:endParaRPr>
            </a:p>
          </p:txBody>
        </p:sp>
      </p:grpSp>
      <p:sp>
        <p:nvSpPr>
          <p:cNvPr id="5" name="Пятиугольник 4"/>
          <p:cNvSpPr/>
          <p:nvPr/>
        </p:nvSpPr>
        <p:spPr>
          <a:xfrm>
            <a:off x="400128" y="5000636"/>
            <a:ext cx="8172400" cy="658366"/>
          </a:xfrm>
          <a:prstGeom prst="homePlat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643966" y="6572272"/>
            <a:ext cx="38665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ctr" defTabSz="1881486"/>
              <a:t>10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1917" y="5000636"/>
            <a:ext cx="7197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Пакет документов о трудовой деятельности должен быть подписан усиленной квалифицированной электронной подписью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4289" y="4857760"/>
            <a:ext cx="4472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72956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0620"/>
            <a:ext cx="4000497" cy="65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643966" y="6572272"/>
            <a:ext cx="38665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ctr" defTabSz="1881486"/>
              <a:t>11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  <p:grpSp>
        <p:nvGrpSpPr>
          <p:cNvPr id="66" name="Группа 176"/>
          <p:cNvGrpSpPr/>
          <p:nvPr/>
        </p:nvGrpSpPr>
        <p:grpSpPr>
          <a:xfrm>
            <a:off x="299241" y="206589"/>
            <a:ext cx="8864851" cy="722081"/>
            <a:chOff x="299241" y="260648"/>
            <a:chExt cx="8864851" cy="722081"/>
          </a:xfrm>
        </p:grpSpPr>
        <p:grpSp>
          <p:nvGrpSpPr>
            <p:cNvPr id="67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69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6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7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8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9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0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2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3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4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5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6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7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8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20" name="Прямоугольник 119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68" name="Прямоугольник 67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УТВЕРЖДЕНИЕ ФОРМ СВЕДЕНИЙ О ТРУДОВОЙ ДЕЯТЕЛЬНОСТИ</a:t>
              </a:r>
              <a:endParaRPr lang="ru-RU" sz="2000" b="1" dirty="0">
                <a:latin typeface="Calibri" pitchFamily="34" charset="0"/>
              </a:endParaRPr>
            </a:p>
          </p:txBody>
        </p:sp>
      </p:grpSp>
      <p:pic>
        <p:nvPicPr>
          <p:cNvPr id="121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357330"/>
            <a:ext cx="642910" cy="6429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Полилиния 122"/>
          <p:cNvSpPr/>
          <p:nvPr/>
        </p:nvSpPr>
        <p:spPr>
          <a:xfrm>
            <a:off x="752694" y="1285860"/>
            <a:ext cx="8177024" cy="2214578"/>
          </a:xfrm>
          <a:custGeom>
            <a:avLst/>
            <a:gdLst>
              <a:gd name="connsiteX0" fmla="*/ 0 w 2227327"/>
              <a:gd name="connsiteY0" fmla="*/ 163181 h 979068"/>
              <a:gd name="connsiteX1" fmla="*/ 163181 w 2227327"/>
              <a:gd name="connsiteY1" fmla="*/ 0 h 979068"/>
              <a:gd name="connsiteX2" fmla="*/ 2064146 w 2227327"/>
              <a:gd name="connsiteY2" fmla="*/ 0 h 979068"/>
              <a:gd name="connsiteX3" fmla="*/ 2227327 w 2227327"/>
              <a:gd name="connsiteY3" fmla="*/ 163181 h 979068"/>
              <a:gd name="connsiteX4" fmla="*/ 2227327 w 2227327"/>
              <a:gd name="connsiteY4" fmla="*/ 815887 h 979068"/>
              <a:gd name="connsiteX5" fmla="*/ 2064146 w 2227327"/>
              <a:gd name="connsiteY5" fmla="*/ 979068 h 979068"/>
              <a:gd name="connsiteX6" fmla="*/ 163181 w 2227327"/>
              <a:gd name="connsiteY6" fmla="*/ 979068 h 979068"/>
              <a:gd name="connsiteX7" fmla="*/ 0 w 2227327"/>
              <a:gd name="connsiteY7" fmla="*/ 815887 h 979068"/>
              <a:gd name="connsiteX8" fmla="*/ 0 w 2227327"/>
              <a:gd name="connsiteY8" fmla="*/ 163181 h 97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327" h="979068">
                <a:moveTo>
                  <a:pt x="0" y="163181"/>
                </a:moveTo>
                <a:cubicBezTo>
                  <a:pt x="0" y="73059"/>
                  <a:pt x="73059" y="0"/>
                  <a:pt x="163181" y="0"/>
                </a:cubicBezTo>
                <a:lnTo>
                  <a:pt x="2064146" y="0"/>
                </a:lnTo>
                <a:cubicBezTo>
                  <a:pt x="2154268" y="0"/>
                  <a:pt x="2227327" y="73059"/>
                  <a:pt x="2227327" y="163181"/>
                </a:cubicBezTo>
                <a:lnTo>
                  <a:pt x="2227327" y="815887"/>
                </a:lnTo>
                <a:cubicBezTo>
                  <a:pt x="2227327" y="906009"/>
                  <a:pt x="2154268" y="979068"/>
                  <a:pt x="2064146" y="979068"/>
                </a:cubicBezTo>
                <a:lnTo>
                  <a:pt x="163181" y="979068"/>
                </a:lnTo>
                <a:cubicBezTo>
                  <a:pt x="73059" y="979068"/>
                  <a:pt x="0" y="906009"/>
                  <a:pt x="0" y="815887"/>
                </a:cubicBezTo>
                <a:lnTo>
                  <a:pt x="0" y="1631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102977" tIns="102977" rIns="102977" bIns="102977" numCol="1" spcCol="1270" anchor="ctr" anchorCtr="0">
            <a:noAutofit/>
          </a:bodyPr>
          <a:lstStyle/>
          <a:p>
            <a:pPr algn="just">
              <a:defRPr/>
            </a:pPr>
            <a:r>
              <a:rPr lang="ru-RU" altLang="ru-RU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    Министерством труда и социальной защиты Российской Федерации по согласованию с Пенсионным фондом Российской Федерации утверждаются:</a:t>
            </a:r>
          </a:p>
          <a:p>
            <a:pPr algn="just">
              <a:defRPr/>
            </a:pPr>
            <a:endParaRPr lang="ru-RU" altLang="ru-RU" sz="800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ru-RU" altLang="ru-RU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</a:t>
            </a: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Форма сведений о трудовой деятельности, выдаваемая работодателем за период работы у данного работодателя;</a:t>
            </a:r>
          </a:p>
          <a:p>
            <a:pPr algn="just">
              <a:defRPr/>
            </a:pP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 Форма сведений о трудовой деятельности по трудовому договору, выдаваемая органами Пенсионного фонда Российской Федерации;</a:t>
            </a:r>
          </a:p>
          <a:p>
            <a:pPr algn="just">
              <a:defRPr/>
            </a:pP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 Порядок заполнения указанных форм сведений о трудовой деятельности. </a:t>
            </a:r>
            <a:endParaRPr lang="ru-RU" sz="1600" b="1" u="sng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24" name="Полилиния 123"/>
          <p:cNvSpPr/>
          <p:nvPr/>
        </p:nvSpPr>
        <p:spPr>
          <a:xfrm>
            <a:off x="752694" y="3786190"/>
            <a:ext cx="8177024" cy="1928826"/>
          </a:xfrm>
          <a:custGeom>
            <a:avLst/>
            <a:gdLst>
              <a:gd name="connsiteX0" fmla="*/ 0 w 2227327"/>
              <a:gd name="connsiteY0" fmla="*/ 163181 h 979068"/>
              <a:gd name="connsiteX1" fmla="*/ 163181 w 2227327"/>
              <a:gd name="connsiteY1" fmla="*/ 0 h 979068"/>
              <a:gd name="connsiteX2" fmla="*/ 2064146 w 2227327"/>
              <a:gd name="connsiteY2" fmla="*/ 0 h 979068"/>
              <a:gd name="connsiteX3" fmla="*/ 2227327 w 2227327"/>
              <a:gd name="connsiteY3" fmla="*/ 163181 h 979068"/>
              <a:gd name="connsiteX4" fmla="*/ 2227327 w 2227327"/>
              <a:gd name="connsiteY4" fmla="*/ 815887 h 979068"/>
              <a:gd name="connsiteX5" fmla="*/ 2064146 w 2227327"/>
              <a:gd name="connsiteY5" fmla="*/ 979068 h 979068"/>
              <a:gd name="connsiteX6" fmla="*/ 163181 w 2227327"/>
              <a:gd name="connsiteY6" fmla="*/ 979068 h 979068"/>
              <a:gd name="connsiteX7" fmla="*/ 0 w 2227327"/>
              <a:gd name="connsiteY7" fmla="*/ 815887 h 979068"/>
              <a:gd name="connsiteX8" fmla="*/ 0 w 2227327"/>
              <a:gd name="connsiteY8" fmla="*/ 163181 h 97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327" h="979068">
                <a:moveTo>
                  <a:pt x="0" y="163181"/>
                </a:moveTo>
                <a:cubicBezTo>
                  <a:pt x="0" y="73059"/>
                  <a:pt x="73059" y="0"/>
                  <a:pt x="163181" y="0"/>
                </a:cubicBezTo>
                <a:lnTo>
                  <a:pt x="2064146" y="0"/>
                </a:lnTo>
                <a:cubicBezTo>
                  <a:pt x="2154268" y="0"/>
                  <a:pt x="2227327" y="73059"/>
                  <a:pt x="2227327" y="163181"/>
                </a:cubicBezTo>
                <a:lnTo>
                  <a:pt x="2227327" y="815887"/>
                </a:lnTo>
                <a:cubicBezTo>
                  <a:pt x="2227327" y="906009"/>
                  <a:pt x="2154268" y="979068"/>
                  <a:pt x="2064146" y="979068"/>
                </a:cubicBezTo>
                <a:lnTo>
                  <a:pt x="163181" y="979068"/>
                </a:lnTo>
                <a:cubicBezTo>
                  <a:pt x="73059" y="979068"/>
                  <a:pt x="0" y="906009"/>
                  <a:pt x="0" y="815887"/>
                </a:cubicBezTo>
                <a:lnTo>
                  <a:pt x="0" y="1631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102977" tIns="102977" rIns="102977" bIns="102977" numCol="1" spcCol="1270" anchor="ctr" anchorCtr="0">
            <a:noAutofit/>
          </a:bodyPr>
          <a:lstStyle/>
          <a:p>
            <a:pPr algn="just">
              <a:defRPr/>
            </a:pPr>
            <a:r>
              <a:rPr lang="ru-RU" altLang="ru-RU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    Пенсионным фондом Российской Федерации по согласованию с Министерством труда и социальной защиты Российской Федерации утверждаются:</a:t>
            </a:r>
          </a:p>
          <a:p>
            <a:pPr algn="just">
              <a:defRPr/>
            </a:pPr>
            <a:endParaRPr lang="ru-RU" altLang="ru-RU" sz="800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Форма сведений о трудовой деятельности по трудовому договору, предоставляемая работодателями в Пенсионный фонд Российской Федерации;</a:t>
            </a:r>
          </a:p>
          <a:p>
            <a:pPr algn="just">
              <a:defRPr/>
            </a:pP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 Порядок заполнения формы сведений о трудовой деятельности. </a:t>
            </a:r>
            <a:endParaRPr lang="ru-RU" sz="1600" b="1" u="sng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1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3857660"/>
            <a:ext cx="642910" cy="6429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753888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"/>
            <a:ext cx="4000497" cy="655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177497"/>
            <a:ext cx="2785377" cy="2608693"/>
          </a:xfrm>
          <a:prstGeom prst="snip2Diag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02" y="1643050"/>
            <a:ext cx="2857520" cy="2586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2" name="TextBox 61"/>
          <p:cNvSpPr txBox="1"/>
          <p:nvPr/>
        </p:nvSpPr>
        <p:spPr>
          <a:xfrm>
            <a:off x="6286512" y="528638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Сайт ПФР –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pfrf.ru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2143116"/>
            <a:ext cx="2851938" cy="25850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8" name="Прямоугольник 67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643966" y="6572272"/>
            <a:ext cx="386653" cy="342101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1400">
                <a:latin typeface="Verdana" pitchFamily="34" charset="0"/>
                <a:sym typeface="Verdana" pitchFamily="34" charset="0"/>
              </a:rPr>
              <a:pPr algn="ctr" defTabSz="1881486"/>
              <a:t>12</a:t>
            </a:fld>
            <a:r>
              <a:rPr lang="ru-RU" sz="1400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  <p:grpSp>
        <p:nvGrpSpPr>
          <p:cNvPr id="71" name="Группа 70"/>
          <p:cNvGrpSpPr/>
          <p:nvPr/>
        </p:nvGrpSpPr>
        <p:grpSpPr>
          <a:xfrm>
            <a:off x="279181" y="260648"/>
            <a:ext cx="8864851" cy="722081"/>
            <a:chOff x="299241" y="260648"/>
            <a:chExt cx="8864851" cy="722081"/>
          </a:xfrm>
        </p:grpSpPr>
        <p:grpSp>
          <p:nvGrpSpPr>
            <p:cNvPr id="72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74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6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7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8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9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0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2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3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4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5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6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7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8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9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0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1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2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3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24" name="Прямоугольник 123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25" name="Прямоугольник 124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73" name="Прямоугольник 72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ПРЕДОСТАВЛЕНИЕ СВЕДЕНИЙ ГРАЖДАНАМ</a:t>
              </a:r>
              <a:endParaRPr lang="ru-RU" sz="2000" b="1" dirty="0">
                <a:latin typeface="Calibri" pitchFamily="34" charset="0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6286512" y="4854371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Портал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gosuslugi.ru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7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4786322"/>
            <a:ext cx="500066" cy="500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5214950"/>
            <a:ext cx="500066" cy="500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TextBox 128"/>
          <p:cNvSpPr txBox="1"/>
          <p:nvPr/>
        </p:nvSpPr>
        <p:spPr>
          <a:xfrm>
            <a:off x="142844" y="3997115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 периоды работы </a:t>
            </a:r>
          </a:p>
          <a:p>
            <a:pPr indent="-285750"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 данного работодателя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3929066"/>
            <a:ext cx="500066" cy="500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TextBox 130"/>
          <p:cNvSpPr txBox="1"/>
          <p:nvPr/>
        </p:nvSpPr>
        <p:spPr>
          <a:xfrm>
            <a:off x="3286116" y="4443249"/>
            <a:ext cx="2714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 принципу экстерриториальности </a:t>
            </a:r>
          </a:p>
          <a:p>
            <a:pPr algn="ctr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в любом органе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 выбору граждан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4357694"/>
            <a:ext cx="500066" cy="500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034390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386672" y="188105"/>
            <a:ext cx="3757329" cy="6159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6464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45" t="10776" r="4587" b="4215"/>
          <a:stretch/>
        </p:blipFill>
        <p:spPr bwMode="auto">
          <a:xfrm>
            <a:off x="714348" y="1214422"/>
            <a:ext cx="7695983" cy="500403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15405" y="6643710"/>
            <a:ext cx="315214" cy="27144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941">
                <a:latin typeface="Verdana" pitchFamily="34" charset="0"/>
                <a:sym typeface="Verdana" pitchFamily="34" charset="0"/>
              </a:rPr>
              <a:pPr algn="ctr" defTabSz="1881486"/>
              <a:t>13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279181" y="260648"/>
            <a:ext cx="8864851" cy="722081"/>
            <a:chOff x="299241" y="260648"/>
            <a:chExt cx="8864851" cy="722081"/>
          </a:xfrm>
        </p:grpSpPr>
        <p:grpSp>
          <p:nvGrpSpPr>
            <p:cNvPr id="67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69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6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7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8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9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0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2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3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4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5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6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7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8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20" name="Прямоугольник 119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68" name="Прямоугольник 67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ФОРМА СВЕДЕНИЙ ПРЕДОСТАВЛЯЕМАЯ РАБОТОДАТЕЛЕМ</a:t>
              </a:r>
              <a:endParaRPr lang="ru-RU" sz="2000" b="1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719333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072066" y="1"/>
            <a:ext cx="4071935" cy="6674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44" r="1644" b="15278"/>
          <a:stretch/>
        </p:blipFill>
        <p:spPr bwMode="auto">
          <a:xfrm>
            <a:off x="428596" y="1431278"/>
            <a:ext cx="8215370" cy="47838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15405" y="6643710"/>
            <a:ext cx="315214" cy="27144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941">
                <a:latin typeface="Verdana" pitchFamily="34" charset="0"/>
                <a:sym typeface="Verdana" pitchFamily="34" charset="0"/>
              </a:rPr>
              <a:pPr algn="ctr" defTabSz="1881486"/>
              <a:t>14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  <p:grpSp>
        <p:nvGrpSpPr>
          <p:cNvPr id="65" name="Группа 64"/>
          <p:cNvGrpSpPr/>
          <p:nvPr/>
        </p:nvGrpSpPr>
        <p:grpSpPr>
          <a:xfrm>
            <a:off x="279181" y="260648"/>
            <a:ext cx="8864851" cy="722081"/>
            <a:chOff x="299241" y="260648"/>
            <a:chExt cx="8864851" cy="722081"/>
          </a:xfrm>
        </p:grpSpPr>
        <p:grpSp>
          <p:nvGrpSpPr>
            <p:cNvPr id="66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68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9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6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7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8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9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0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2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3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4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5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6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7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8" name="Прямоугольник 117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67" name="Прямоугольник 66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ФОРМА СВЕДЕНИЙ ПРЕДОСТАВЛЯЕМАЯ </a:t>
              </a:r>
            </a:p>
            <a:p>
              <a:pPr algn="ctr"/>
              <a:r>
                <a:rPr lang="ru-RU" sz="2000" b="1" dirty="0" smtClean="0">
                  <a:latin typeface="Calibri" pitchFamily="34" charset="0"/>
                </a:rPr>
                <a:t>ОРГАНАМИ ПЕНСИОННОГО ФОНДА</a:t>
              </a:r>
              <a:endParaRPr lang="ru-RU" sz="2000" b="1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928628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78286" y="0"/>
            <a:ext cx="3965716" cy="650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77" name="Группа 176"/>
          <p:cNvGrpSpPr/>
          <p:nvPr/>
        </p:nvGrpSpPr>
        <p:grpSpPr>
          <a:xfrm>
            <a:off x="299241" y="260648"/>
            <a:ext cx="8864851" cy="722081"/>
            <a:chOff x="299241" y="260648"/>
            <a:chExt cx="8864851" cy="722081"/>
          </a:xfrm>
        </p:grpSpPr>
        <p:grpSp>
          <p:nvGrpSpPr>
            <p:cNvPr id="178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180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1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2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3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4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5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6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7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8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9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0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1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2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3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4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5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7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8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9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0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1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2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3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4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5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6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7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8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9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0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1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2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3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4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5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6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7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8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9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0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1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2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3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4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5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6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7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8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9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0" name="Прямоугольник 229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231" name="Прямоугольник 230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79" name="Прямоугольник 178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155790" y="385684"/>
            <a:ext cx="600830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spc="7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000" b="1" spc="77" dirty="0" smtClean="0">
                <a:solidFill>
                  <a:srgbClr val="FFFFFF"/>
                </a:solidFill>
                <a:latin typeface="Calibri"/>
                <a:cs typeface="Calibri"/>
              </a:rPr>
              <a:t>ТЕХНОЛОГИЯ ОБМЕНА</a:t>
            </a:r>
            <a:endParaRPr lang="ru-RU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50" y="1000108"/>
            <a:ext cx="7438964" cy="5195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Прямоугольник 63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15405" y="6643710"/>
            <a:ext cx="315214" cy="27144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941">
                <a:latin typeface="Verdana" pitchFamily="34" charset="0"/>
                <a:sym typeface="Verdana" pitchFamily="34" charset="0"/>
              </a:rPr>
              <a:pPr algn="ctr" defTabSz="1881486"/>
              <a:t>15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25534724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35" y="-24"/>
            <a:ext cx="4000497" cy="655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221" name="AutoShape 2" descr="https://praxiscom.ru/wp-content/uploads/original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2" name="AutoShape 4" descr="https://praxiscom.ru/wp-content/uploads/original.pn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1" name="Рисунок 10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>
            <a:off x="2928926" y="1276485"/>
            <a:ext cx="3457313" cy="208107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23827" t="12566" r="26463"/>
          <a:stretch>
            <a:fillRect/>
          </a:stretch>
        </p:blipFill>
        <p:spPr>
          <a:xfrm flipH="1">
            <a:off x="7072330" y="3045602"/>
            <a:ext cx="1714512" cy="2869018"/>
          </a:xfrm>
          <a:prstGeom prst="rect">
            <a:avLst/>
          </a:prstGeom>
        </p:spPr>
      </p:pic>
      <p:cxnSp>
        <p:nvCxnSpPr>
          <p:cNvPr id="27" name="Прямая со стрелкой 26"/>
          <p:cNvCxnSpPr/>
          <p:nvPr/>
        </p:nvCxnSpPr>
        <p:spPr>
          <a:xfrm rot="16200000" flipV="1">
            <a:off x="3643308" y="3071809"/>
            <a:ext cx="428627" cy="3"/>
          </a:xfrm>
          <a:prstGeom prst="straightConnector1">
            <a:avLst/>
          </a:prstGeom>
          <a:ln w="571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5144298" y="3071810"/>
            <a:ext cx="427834" cy="794"/>
          </a:xfrm>
          <a:prstGeom prst="straightConnector1">
            <a:avLst/>
          </a:prstGeom>
          <a:ln w="5715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3203575" y="1804979"/>
            <a:ext cx="2868623" cy="409575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ИНФОРМАЦИОННАЯ </a:t>
            </a:r>
            <a:r>
              <a:rPr lang="ru-RU" sz="1600" b="1" dirty="0" smtClean="0">
                <a:solidFill>
                  <a:srgbClr val="002060"/>
                </a:solidFill>
              </a:rPr>
              <a:t>СИСТЕМА </a:t>
            </a:r>
            <a:r>
              <a:rPr lang="ru-RU" sz="1600" b="1" dirty="0">
                <a:solidFill>
                  <a:srgbClr val="002060"/>
                </a:solidFill>
              </a:rPr>
              <a:t>ПФР</a:t>
            </a:r>
          </a:p>
        </p:txBody>
      </p:sp>
      <p:grpSp>
        <p:nvGrpSpPr>
          <p:cNvPr id="2" name="Группа 73"/>
          <p:cNvGrpSpPr>
            <a:grpSpLocks/>
          </p:cNvGrpSpPr>
          <p:nvPr/>
        </p:nvGrpSpPr>
        <p:grpSpPr bwMode="auto">
          <a:xfrm>
            <a:off x="36511" y="2857496"/>
            <a:ext cx="2106597" cy="3585377"/>
            <a:chOff x="2046466" y="2959017"/>
            <a:chExt cx="2106439" cy="3585696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5832" r="29667"/>
            <a:stretch>
              <a:fillRect/>
            </a:stretch>
          </p:blipFill>
          <p:spPr>
            <a:xfrm>
              <a:off x="2273484" y="2959017"/>
              <a:ext cx="1379393" cy="3019524"/>
            </a:xfrm>
            <a:prstGeom prst="rect">
              <a:avLst/>
            </a:prstGeom>
          </p:spPr>
        </p:pic>
        <p:sp>
          <p:nvSpPr>
            <p:cNvPr id="9255" name="TextBox 11"/>
            <p:cNvSpPr txBox="1">
              <a:spLocks noChangeArrowheads="1"/>
            </p:cNvSpPr>
            <p:nvPr/>
          </p:nvSpPr>
          <p:spPr bwMode="auto">
            <a:xfrm>
              <a:off x="2046466" y="5959886"/>
              <a:ext cx="2106439" cy="584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Calibri" pitchFamily="34" charset="0"/>
                </a:rPr>
                <a:t>Работник</a:t>
              </a:r>
            </a:p>
          </p:txBody>
        </p:sp>
      </p:grpSp>
      <p:sp>
        <p:nvSpPr>
          <p:cNvPr id="9230" name="TextBox 33"/>
          <p:cNvSpPr txBox="1">
            <a:spLocks noChangeArrowheads="1"/>
          </p:cNvSpPr>
          <p:nvPr/>
        </p:nvSpPr>
        <p:spPr bwMode="auto">
          <a:xfrm>
            <a:off x="6500826" y="5929330"/>
            <a:ext cx="26431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Работодатель</a:t>
            </a:r>
          </a:p>
        </p:txBody>
      </p:sp>
      <p:grpSp>
        <p:nvGrpSpPr>
          <p:cNvPr id="3" name="Группа 34"/>
          <p:cNvGrpSpPr>
            <a:grpSpLocks/>
          </p:cNvGrpSpPr>
          <p:nvPr/>
        </p:nvGrpSpPr>
        <p:grpSpPr bwMode="auto">
          <a:xfrm>
            <a:off x="3519488" y="5551474"/>
            <a:ext cx="3429000" cy="377849"/>
            <a:chOff x="4046966" y="5404946"/>
            <a:chExt cx="1913299" cy="377607"/>
          </a:xfrm>
        </p:grpSpPr>
        <p:sp>
          <p:nvSpPr>
            <p:cNvPr id="9252" name="TextBox 39"/>
            <p:cNvSpPr txBox="1">
              <a:spLocks noChangeArrowheads="1"/>
            </p:cNvSpPr>
            <p:nvPr/>
          </p:nvSpPr>
          <p:spPr bwMode="auto">
            <a:xfrm>
              <a:off x="4046966" y="5404946"/>
              <a:ext cx="1913299" cy="369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</a:rPr>
                <a:t>Заявление о приеме на работу</a:t>
              </a:r>
            </a:p>
          </p:txBody>
        </p:sp>
        <p:cxnSp>
          <p:nvCxnSpPr>
            <p:cNvPr id="48" name="Прямая со стрелкой 47"/>
            <p:cNvCxnSpPr/>
            <p:nvPr/>
          </p:nvCxnSpPr>
          <p:spPr>
            <a:xfrm>
              <a:off x="4046966" y="5782553"/>
              <a:ext cx="1841550" cy="0"/>
            </a:xfrm>
            <a:prstGeom prst="straightConnector1">
              <a:avLst/>
            </a:prstGeom>
            <a:ln w="57150">
              <a:solidFill>
                <a:srgbClr val="F0202F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75"/>
          <p:cNvGrpSpPr>
            <a:grpSpLocks/>
          </p:cNvGrpSpPr>
          <p:nvPr/>
        </p:nvGrpSpPr>
        <p:grpSpPr bwMode="auto">
          <a:xfrm>
            <a:off x="3252788" y="3275021"/>
            <a:ext cx="2819410" cy="1939929"/>
            <a:chOff x="3134607" y="3775017"/>
            <a:chExt cx="2459037" cy="1585913"/>
          </a:xfrm>
        </p:grpSpPr>
        <p:pic>
          <p:nvPicPr>
            <p:cNvPr id="9244" name="Рисунок 10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34607" y="3775017"/>
              <a:ext cx="2459037" cy="158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Группа 59"/>
            <p:cNvGrpSpPr>
              <a:grpSpLocks/>
            </p:cNvGrpSpPr>
            <p:nvPr/>
          </p:nvGrpSpPr>
          <p:grpSpPr bwMode="auto">
            <a:xfrm>
              <a:off x="3298070" y="3935355"/>
              <a:ext cx="2098675" cy="911376"/>
              <a:chOff x="6718251" y="5291138"/>
              <a:chExt cx="2098675" cy="911376"/>
            </a:xfrm>
          </p:grpSpPr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718251" y="5499100"/>
                <a:ext cx="2098675" cy="254000"/>
              </a:xfrm>
              <a:prstGeom prst="round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800" b="1" dirty="0" smtClean="0">
                    <a:solidFill>
                      <a:schemeClr val="bg1">
                        <a:lumMod val="50000"/>
                      </a:schemeClr>
                    </a:solidFill>
                  </a:rPr>
                  <a:t>ЭЛЕКТРОННАЯ </a:t>
                </a:r>
                <a:r>
                  <a:rPr lang="ru-RU" sz="800" b="1" dirty="0">
                    <a:solidFill>
                      <a:schemeClr val="bg1">
                        <a:lumMod val="50000"/>
                      </a:schemeClr>
                    </a:solidFill>
                  </a:rPr>
                  <a:t>ТРУДОВАЯ КНИЖКА</a:t>
                </a:r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866834" y="5721350"/>
                <a:ext cx="1490662" cy="212144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900" b="1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+mn-cs"/>
                  </a:rPr>
                  <a:t>РАСПЕЧАТАТЬ?</a:t>
                </a:r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866834" y="5972175"/>
                <a:ext cx="1490662" cy="198002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800" b="1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+mn-cs"/>
                  </a:rPr>
                  <a:t>НАПРАВИТЬ ПО АДРЕСУ?</a:t>
                </a:r>
              </a:p>
            </p:txBody>
          </p:sp>
          <p:pic>
            <p:nvPicPr>
              <p:cNvPr id="65" name="Рисунок 83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-40000"/>
                <a:extLst/>
              </a:blip>
              <a:srcRect/>
              <a:stretch>
                <a:fillRect/>
              </a:stretch>
            </p:blipFill>
            <p:spPr bwMode="auto">
              <a:xfrm>
                <a:off x="8425415" y="5687815"/>
                <a:ext cx="325878" cy="297253"/>
              </a:xfrm>
              <a:prstGeom prst="rect">
                <a:avLst/>
              </a:prstGeom>
              <a:noFill/>
              <a:ln>
                <a:noFill/>
              </a:ln>
              <a:extLst/>
            </p:spPr>
          </p:pic>
          <p:pic>
            <p:nvPicPr>
              <p:cNvPr id="66" name="Рисунок 84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-40000"/>
                <a:extLst/>
              </a:blip>
              <a:srcRect/>
              <a:stretch>
                <a:fillRect/>
              </a:stretch>
            </p:blipFill>
            <p:spPr bwMode="auto">
              <a:xfrm>
                <a:off x="8425415" y="5966164"/>
                <a:ext cx="325878" cy="236350"/>
              </a:xfrm>
              <a:prstGeom prst="rect">
                <a:avLst/>
              </a:prstGeom>
              <a:noFill/>
              <a:ln>
                <a:noFill/>
              </a:ln>
              <a:extLst/>
            </p:spPr>
          </p:pic>
          <p:sp>
            <p:nvSpPr>
              <p:cNvPr id="67" name="Скругленный прямоугольник 66"/>
              <p:cNvSpPr/>
              <p:nvPr/>
            </p:nvSpPr>
            <p:spPr>
              <a:xfrm>
                <a:off x="6770688" y="5291138"/>
                <a:ext cx="1984375" cy="217487"/>
              </a:xfrm>
              <a:prstGeom prst="round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200" b="1" dirty="0">
                    <a:solidFill>
                      <a:srgbClr val="0070C0"/>
                    </a:solidFill>
                  </a:rPr>
                  <a:t>ЕПГУ (Личный Кабинет)</a:t>
                </a:r>
              </a:p>
            </p:txBody>
          </p:sp>
        </p:grpSp>
      </p:grpSp>
      <p:grpSp>
        <p:nvGrpSpPr>
          <p:cNvPr id="7" name="Группа 87"/>
          <p:cNvGrpSpPr>
            <a:grpSpLocks/>
          </p:cNvGrpSpPr>
          <p:nvPr/>
        </p:nvGrpSpPr>
        <p:grpSpPr bwMode="auto">
          <a:xfrm>
            <a:off x="2143108" y="5072074"/>
            <a:ext cx="1285884" cy="1000132"/>
            <a:chOff x="5695417" y="3713899"/>
            <a:chExt cx="644127" cy="691073"/>
          </a:xfrm>
        </p:grpSpPr>
        <p:pic>
          <p:nvPicPr>
            <p:cNvPr id="9242" name="Рисунок 69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880613" y="3713899"/>
              <a:ext cx="458931" cy="654077"/>
            </a:xfrm>
            <a:prstGeom prst="rect">
              <a:avLst/>
            </a:prstGeom>
            <a:noFill/>
            <a:ln w="9525">
              <a:solidFill>
                <a:srgbClr val="00B0F0"/>
              </a:solidFill>
              <a:miter lim="800000"/>
              <a:headEnd/>
              <a:tailEnd/>
            </a:ln>
          </p:spPr>
        </p:pic>
        <p:pic>
          <p:nvPicPr>
            <p:cNvPr id="9243" name="Рисунок 70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95417" y="3917650"/>
              <a:ext cx="491411" cy="48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3" name="Прямая со стрелкой 22"/>
          <p:cNvCxnSpPr/>
          <p:nvPr/>
        </p:nvCxnSpPr>
        <p:spPr>
          <a:xfrm flipV="1">
            <a:off x="1500166" y="3935424"/>
            <a:ext cx="1752622" cy="1065212"/>
          </a:xfrm>
          <a:prstGeom prst="straightConnector1">
            <a:avLst/>
          </a:prstGeom>
          <a:ln w="57150">
            <a:solidFill>
              <a:srgbClr val="A50B1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5" name="TextBox 25"/>
          <p:cNvSpPr txBox="1">
            <a:spLocks noChangeArrowheads="1"/>
          </p:cNvSpPr>
          <p:nvPr/>
        </p:nvSpPr>
        <p:spPr bwMode="auto">
          <a:xfrm rot="-1876033">
            <a:off x="1200150" y="3733434"/>
            <a:ext cx="17668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Calibri" pitchFamily="34" charset="0"/>
              </a:rPr>
              <a:t>Запрос </a:t>
            </a:r>
            <a:endParaRPr lang="ru-RU" sz="1600" b="1" dirty="0" smtClean="0">
              <a:latin typeface="Calibri" pitchFamily="34" charset="0"/>
            </a:endParaRPr>
          </a:p>
          <a:p>
            <a:pPr algn="ctr"/>
            <a:r>
              <a:rPr lang="ru-RU" sz="1600" b="1" dirty="0" smtClean="0">
                <a:latin typeface="Calibri" pitchFamily="34" charset="0"/>
              </a:rPr>
              <a:t>на </a:t>
            </a:r>
            <a:r>
              <a:rPr lang="ru-RU" sz="1600" b="1" dirty="0">
                <a:latin typeface="Calibri" pitchFamily="34" charset="0"/>
              </a:rPr>
              <a:t>получение выписки из ЭТК</a:t>
            </a:r>
          </a:p>
        </p:txBody>
      </p:sp>
      <p:grpSp>
        <p:nvGrpSpPr>
          <p:cNvPr id="9" name="Группа 76"/>
          <p:cNvGrpSpPr>
            <a:grpSpLocks/>
          </p:cNvGrpSpPr>
          <p:nvPr/>
        </p:nvGrpSpPr>
        <p:grpSpPr bwMode="auto">
          <a:xfrm>
            <a:off x="3354388" y="5202808"/>
            <a:ext cx="3486150" cy="369332"/>
            <a:chOff x="3118924" y="5330874"/>
            <a:chExt cx="2459037" cy="368251"/>
          </a:xfrm>
        </p:grpSpPr>
        <p:sp>
          <p:nvSpPr>
            <p:cNvPr id="9240" name="TextBox 29"/>
            <p:cNvSpPr txBox="1">
              <a:spLocks noChangeArrowheads="1"/>
            </p:cNvSpPr>
            <p:nvPr/>
          </p:nvSpPr>
          <p:spPr bwMode="auto">
            <a:xfrm>
              <a:off x="3118924" y="5330874"/>
              <a:ext cx="2459037" cy="368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</a:rPr>
                <a:t>Выписка из ЭТК</a:t>
              </a:r>
            </a:p>
          </p:txBody>
        </p:sp>
        <p:cxnSp>
          <p:nvCxnSpPr>
            <p:cNvPr id="46" name="Прямая со стрелкой 45"/>
            <p:cNvCxnSpPr/>
            <p:nvPr/>
          </p:nvCxnSpPr>
          <p:spPr>
            <a:xfrm>
              <a:off x="3235381" y="5679102"/>
              <a:ext cx="2342580" cy="0"/>
            </a:xfrm>
            <a:prstGeom prst="straightConnector1">
              <a:avLst/>
            </a:prstGeom>
            <a:ln w="57150">
              <a:solidFill>
                <a:srgbClr val="F0202F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84"/>
          <p:cNvGrpSpPr>
            <a:grpSpLocks/>
          </p:cNvGrpSpPr>
          <p:nvPr/>
        </p:nvGrpSpPr>
        <p:grpSpPr bwMode="auto">
          <a:xfrm rot="8818305">
            <a:off x="1448759" y="4331441"/>
            <a:ext cx="1955800" cy="1118663"/>
            <a:chOff x="3175920" y="5116285"/>
            <a:chExt cx="2459037" cy="1123986"/>
          </a:xfrm>
        </p:grpSpPr>
        <p:sp>
          <p:nvSpPr>
            <p:cNvPr id="9238" name="TextBox 85"/>
            <p:cNvSpPr txBox="1">
              <a:spLocks noChangeArrowheads="1"/>
            </p:cNvSpPr>
            <p:nvPr/>
          </p:nvSpPr>
          <p:spPr bwMode="auto">
            <a:xfrm rot="10838889">
              <a:off x="3175920" y="5659220"/>
              <a:ext cx="2459037" cy="340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 dirty="0">
                  <a:latin typeface="Calibri" pitchFamily="34" charset="0"/>
                </a:rPr>
                <a:t>Выписка из ЭТК</a:t>
              </a:r>
            </a:p>
          </p:txBody>
        </p:sp>
        <p:cxnSp>
          <p:nvCxnSpPr>
            <p:cNvPr id="87" name="Прямая со стрелкой 86"/>
            <p:cNvCxnSpPr/>
            <p:nvPr/>
          </p:nvCxnSpPr>
          <p:spPr>
            <a:xfrm rot="1981695" flipV="1">
              <a:off x="3218175" y="5116285"/>
              <a:ext cx="2166061" cy="1123986"/>
            </a:xfrm>
            <a:prstGeom prst="straightConnector1">
              <a:avLst/>
            </a:prstGeom>
            <a:ln w="57150">
              <a:solidFill>
                <a:srgbClr val="A50B16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299241" y="260648"/>
            <a:ext cx="8864851" cy="722081"/>
            <a:chOff x="299241" y="260648"/>
            <a:chExt cx="8864851" cy="722081"/>
          </a:xfrm>
        </p:grpSpPr>
        <p:grpSp>
          <p:nvGrpSpPr>
            <p:cNvPr id="43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47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3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4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5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6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7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8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9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0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8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9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Прямоугольник 104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06" name="Прямоугольник 105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45" name="Прямоугольник 44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НАПРАВЛЕНИЕ ГРАЖДАНИНОМ СВЕДЕНИЙ </a:t>
              </a:r>
            </a:p>
            <a:p>
              <a:pPr algn="ctr"/>
              <a:r>
                <a:rPr lang="ru-RU" sz="2000" b="1" dirty="0" smtClean="0">
                  <a:latin typeface="Calibri" pitchFamily="34" charset="0"/>
                </a:rPr>
                <a:t>О ТРУДОВОЙ ДЕЯТЕЛЬНОСТИ РАБОТОДАТЕЛЮ</a:t>
              </a:r>
              <a:endParaRPr lang="ru-RU" sz="2000" b="1" dirty="0">
                <a:latin typeface="Calibri" pitchFamily="34" charset="0"/>
              </a:endParaRPr>
            </a:p>
          </p:txBody>
        </p:sp>
      </p:grpSp>
      <p:sp>
        <p:nvSpPr>
          <p:cNvPr id="110" name="Прямоугольник 109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2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647272" y="6564337"/>
            <a:ext cx="36576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0C8E6D-FF80-4673-AA80-427F427F16CF}" type="slidenum">
              <a:rPr lang="ru-RU" sz="1400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z="1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78270" y="-24"/>
            <a:ext cx="3965731" cy="650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15405" y="6643710"/>
            <a:ext cx="315214" cy="27144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941">
                <a:latin typeface="Verdana" pitchFamily="34" charset="0"/>
                <a:sym typeface="Verdana" pitchFamily="34" charset="0"/>
              </a:rPr>
              <a:pPr algn="ctr" defTabSz="1881486"/>
              <a:t>17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99241" y="214290"/>
            <a:ext cx="8864851" cy="722081"/>
            <a:chOff x="299241" y="260648"/>
            <a:chExt cx="8864851" cy="722081"/>
          </a:xfrm>
        </p:grpSpPr>
        <p:grpSp>
          <p:nvGrpSpPr>
            <p:cNvPr id="12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14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5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6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7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4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5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6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7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8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9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0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1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2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3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4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3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4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5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6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7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8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9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0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1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2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3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4" name="Прямоугольник 63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ПУБЛИКАЦИЯ ИНФОРМАЦИИ О ВВЕДЕНИИ СВЕДЕНИЙ О ТРУДОВОЙ ДЕЯТЕЛЬНОСТИ </a:t>
              </a:r>
              <a:endParaRPr lang="ru-RU" sz="2000" b="1" dirty="0">
                <a:latin typeface="Calibri" pitchFamily="34" charset="0"/>
              </a:endParaRPr>
            </a:p>
          </p:txBody>
        </p:sp>
      </p:grp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/>
          <a:srcRect t="8176"/>
          <a:stretch>
            <a:fillRect/>
          </a:stretch>
        </p:blipFill>
        <p:spPr bwMode="auto">
          <a:xfrm>
            <a:off x="1071538" y="1428736"/>
            <a:ext cx="7072329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757856" y="3000372"/>
            <a:ext cx="3528392" cy="10081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4714876" y="1611143"/>
            <a:ext cx="1500198" cy="24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Республика Татарстан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39215731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78286" y="0"/>
            <a:ext cx="3965716" cy="650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1" name="Объект 2"/>
          <p:cNvSpPr txBox="1">
            <a:spLocks/>
          </p:cNvSpPr>
          <p:nvPr/>
        </p:nvSpPr>
        <p:spPr>
          <a:xfrm>
            <a:off x="214282" y="928670"/>
            <a:ext cx="8929718" cy="535785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Дополнение нормативных правовых актов в связи с введением понятия «сведения о трудовой деятельности», в том числе локальных с учетом мнения профсоюзной организации (при наличии)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Внесение изменений в соглашения и коллективные договоры (при необходимости)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Определение ответственных сотрудников кадровых служб и обеспечение для них технической готовности по представлению сведений о трудовой деятельности в ПФР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Уведомление по 30 июня 2020 года работников в письменном виде об изменениях законодательства, связанных с формированием сведений о трудовой деятельности в электронном виде, а также о праве выбора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Представление отчетности в ПФР с 1 января 2020 года ежемесячно до 15 числа месяца, следующего за месяцем, в котором имели место случаи приема на работу, перевода и увольнения, а также </a:t>
            </a:r>
            <a:r>
              <a:rPr lang="ru-RU" altLang="ru-RU" sz="1800" b="1" u="sng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подача соответствующего заявления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Сбор заявлений от работников по 31 декабря 2020 года о продолжении ведения трудовой книжки, либо о ведении сведений о трудовой деятельности</a:t>
            </a:r>
            <a:r>
              <a:rPr lang="en-US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altLang="ru-RU" sz="18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в электронном виде</a:t>
            </a:r>
            <a:endParaRPr lang="ru-RU" altLang="ru-RU" sz="1800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15405" y="6643710"/>
            <a:ext cx="315214" cy="27144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941">
                <a:latin typeface="Verdana" pitchFamily="34" charset="0"/>
                <a:sym typeface="Verdana" pitchFamily="34" charset="0"/>
              </a:rPr>
              <a:pPr algn="ctr" defTabSz="1881486"/>
              <a:t>18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  <p:grpSp>
        <p:nvGrpSpPr>
          <p:cNvPr id="65" name="Группа 64"/>
          <p:cNvGrpSpPr/>
          <p:nvPr/>
        </p:nvGrpSpPr>
        <p:grpSpPr>
          <a:xfrm>
            <a:off x="299241" y="214290"/>
            <a:ext cx="8864851" cy="722081"/>
            <a:chOff x="299241" y="260648"/>
            <a:chExt cx="8864851" cy="722081"/>
          </a:xfrm>
        </p:grpSpPr>
        <p:grpSp>
          <p:nvGrpSpPr>
            <p:cNvPr id="66" name="Группа 177"/>
            <p:cNvGrpSpPr/>
            <p:nvPr/>
          </p:nvGrpSpPr>
          <p:grpSpPr>
            <a:xfrm>
              <a:off x="299241" y="355936"/>
              <a:ext cx="2633794" cy="522794"/>
              <a:chOff x="462033" y="459935"/>
              <a:chExt cx="2633794" cy="522794"/>
            </a:xfrm>
          </p:grpSpPr>
          <p:sp>
            <p:nvSpPr>
              <p:cNvPr id="68" name="object 31"/>
              <p:cNvSpPr/>
              <p:nvPr/>
            </p:nvSpPr>
            <p:spPr>
              <a:xfrm>
                <a:off x="462033" y="502486"/>
                <a:ext cx="478377" cy="430593"/>
              </a:xfrm>
              <a:custGeom>
                <a:avLst/>
                <a:gdLst/>
                <a:ahLst/>
                <a:cxnLst/>
                <a:rect l="l" t="t" r="r" b="b"/>
                <a:pathLst>
                  <a:path w="559435" h="503555">
                    <a:moveTo>
                      <a:pt x="221945" y="93395"/>
                    </a:moveTo>
                    <a:lnTo>
                      <a:pt x="0" y="0"/>
                    </a:lnTo>
                    <a:lnTo>
                      <a:pt x="0" y="377190"/>
                    </a:lnTo>
                    <a:lnTo>
                      <a:pt x="281368" y="503326"/>
                    </a:lnTo>
                    <a:lnTo>
                      <a:pt x="281368" y="120078"/>
                    </a:lnTo>
                    <a:lnTo>
                      <a:pt x="559104" y="0"/>
                    </a:lnTo>
                    <a:lnTo>
                      <a:pt x="559104" y="54203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9" name="object 32"/>
              <p:cNvSpPr/>
              <p:nvPr/>
            </p:nvSpPr>
            <p:spPr>
              <a:xfrm>
                <a:off x="505588" y="467234"/>
                <a:ext cx="399642" cy="85251"/>
              </a:xfrm>
              <a:custGeom>
                <a:avLst/>
                <a:gdLst/>
                <a:ahLst/>
                <a:cxnLst/>
                <a:rect l="l" t="t" r="r" b="b"/>
                <a:pathLst>
                  <a:path w="467359" h="99695">
                    <a:moveTo>
                      <a:pt x="0" y="2425"/>
                    </a:moveTo>
                    <a:lnTo>
                      <a:pt x="228015" y="99453"/>
                    </a:lnTo>
                    <a:lnTo>
                      <a:pt x="466940" y="0"/>
                    </a:lnTo>
                  </a:path>
                </a:pathLst>
              </a:custGeom>
              <a:ln w="28956">
                <a:solidFill>
                  <a:srgbClr val="1B75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0" name="object 33"/>
              <p:cNvSpPr/>
              <p:nvPr/>
            </p:nvSpPr>
            <p:spPr>
              <a:xfrm>
                <a:off x="745596" y="92125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1" name="object 34"/>
              <p:cNvSpPr/>
              <p:nvPr/>
            </p:nvSpPr>
            <p:spPr>
              <a:xfrm>
                <a:off x="745596" y="87392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35"/>
              <p:cNvSpPr/>
              <p:nvPr/>
            </p:nvSpPr>
            <p:spPr>
              <a:xfrm>
                <a:off x="745596" y="826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3" name="object 36"/>
              <p:cNvSpPr/>
              <p:nvPr/>
            </p:nvSpPr>
            <p:spPr>
              <a:xfrm>
                <a:off x="745596" y="7792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37"/>
              <p:cNvSpPr/>
              <p:nvPr/>
            </p:nvSpPr>
            <p:spPr>
              <a:xfrm>
                <a:off x="745596" y="73193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5" name="object 38"/>
              <p:cNvSpPr/>
              <p:nvPr/>
            </p:nvSpPr>
            <p:spPr>
              <a:xfrm>
                <a:off x="745596" y="68460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6" name="object 39"/>
              <p:cNvSpPr/>
              <p:nvPr/>
            </p:nvSpPr>
            <p:spPr>
              <a:xfrm>
                <a:off x="745596" y="6372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40"/>
              <p:cNvSpPr/>
              <p:nvPr/>
            </p:nvSpPr>
            <p:spPr>
              <a:xfrm>
                <a:off x="782157" y="9043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41"/>
              <p:cNvSpPr/>
              <p:nvPr/>
            </p:nvSpPr>
            <p:spPr>
              <a:xfrm>
                <a:off x="782157" y="8569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42"/>
              <p:cNvSpPr/>
              <p:nvPr/>
            </p:nvSpPr>
            <p:spPr>
              <a:xfrm>
                <a:off x="782157" y="80965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0" name="object 43"/>
              <p:cNvSpPr/>
              <p:nvPr/>
            </p:nvSpPr>
            <p:spPr>
              <a:xfrm>
                <a:off x="782157" y="7623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1" name="object 44"/>
              <p:cNvSpPr/>
              <p:nvPr/>
            </p:nvSpPr>
            <p:spPr>
              <a:xfrm>
                <a:off x="782157" y="71499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2" name="object 45"/>
              <p:cNvSpPr/>
              <p:nvPr/>
            </p:nvSpPr>
            <p:spPr>
              <a:xfrm>
                <a:off x="782157" y="6676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46"/>
              <p:cNvSpPr/>
              <p:nvPr/>
            </p:nvSpPr>
            <p:spPr>
              <a:xfrm>
                <a:off x="782157" y="62033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4" name="object 47"/>
              <p:cNvSpPr/>
              <p:nvPr/>
            </p:nvSpPr>
            <p:spPr>
              <a:xfrm>
                <a:off x="1089091" y="76205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5" name="object 48"/>
              <p:cNvSpPr/>
              <p:nvPr/>
            </p:nvSpPr>
            <p:spPr>
              <a:xfrm>
                <a:off x="818702" y="8400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6" name="object 49"/>
              <p:cNvSpPr/>
              <p:nvPr/>
            </p:nvSpPr>
            <p:spPr>
              <a:xfrm>
                <a:off x="818702" y="79271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7" name="object 50"/>
              <p:cNvSpPr/>
              <p:nvPr/>
            </p:nvSpPr>
            <p:spPr>
              <a:xfrm>
                <a:off x="818702" y="74537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8" name="object 51"/>
              <p:cNvSpPr/>
              <p:nvPr/>
            </p:nvSpPr>
            <p:spPr>
              <a:xfrm>
                <a:off x="818702" y="698051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53"/>
              <p:cNvSpPr/>
              <p:nvPr/>
            </p:nvSpPr>
            <p:spPr>
              <a:xfrm>
                <a:off x="818702" y="6033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54"/>
              <p:cNvSpPr/>
              <p:nvPr/>
            </p:nvSpPr>
            <p:spPr>
              <a:xfrm>
                <a:off x="855254" y="87042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55"/>
              <p:cNvSpPr/>
              <p:nvPr/>
            </p:nvSpPr>
            <p:spPr>
              <a:xfrm>
                <a:off x="855254" y="8231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2" name="object 56"/>
              <p:cNvSpPr/>
              <p:nvPr/>
            </p:nvSpPr>
            <p:spPr>
              <a:xfrm>
                <a:off x="855254" y="77576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57"/>
              <p:cNvSpPr/>
              <p:nvPr/>
            </p:nvSpPr>
            <p:spPr>
              <a:xfrm>
                <a:off x="1055557" y="63560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4" name="object 58"/>
              <p:cNvSpPr/>
              <p:nvPr/>
            </p:nvSpPr>
            <p:spPr>
              <a:xfrm>
                <a:off x="855254" y="68110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5" name="object 59"/>
              <p:cNvSpPr/>
              <p:nvPr/>
            </p:nvSpPr>
            <p:spPr>
              <a:xfrm>
                <a:off x="855254" y="63378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6" name="object 60"/>
              <p:cNvSpPr/>
              <p:nvPr/>
            </p:nvSpPr>
            <p:spPr>
              <a:xfrm>
                <a:off x="855254" y="58644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7" name="object 61"/>
              <p:cNvSpPr/>
              <p:nvPr/>
            </p:nvSpPr>
            <p:spPr>
              <a:xfrm>
                <a:off x="1015915" y="795963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62"/>
              <p:cNvSpPr/>
              <p:nvPr/>
            </p:nvSpPr>
            <p:spPr>
              <a:xfrm>
                <a:off x="891816" y="80616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63"/>
              <p:cNvSpPr/>
              <p:nvPr/>
            </p:nvSpPr>
            <p:spPr>
              <a:xfrm>
                <a:off x="891816" y="75882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64"/>
              <p:cNvSpPr/>
              <p:nvPr/>
            </p:nvSpPr>
            <p:spPr>
              <a:xfrm>
                <a:off x="891816" y="711495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1" name="object 65"/>
              <p:cNvSpPr/>
              <p:nvPr/>
            </p:nvSpPr>
            <p:spPr>
              <a:xfrm>
                <a:off x="1122039" y="55745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2" name="object 66"/>
              <p:cNvSpPr/>
              <p:nvPr/>
            </p:nvSpPr>
            <p:spPr>
              <a:xfrm>
                <a:off x="891816" y="6168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67"/>
              <p:cNvSpPr/>
              <p:nvPr/>
            </p:nvSpPr>
            <p:spPr>
              <a:xfrm>
                <a:off x="891816" y="56950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4" name="object 68"/>
              <p:cNvSpPr/>
              <p:nvPr/>
            </p:nvSpPr>
            <p:spPr>
              <a:xfrm>
                <a:off x="928361" y="83654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69"/>
              <p:cNvSpPr/>
              <p:nvPr/>
            </p:nvSpPr>
            <p:spPr>
              <a:xfrm>
                <a:off x="928361" y="78922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6" name="object 70"/>
              <p:cNvSpPr/>
              <p:nvPr/>
            </p:nvSpPr>
            <p:spPr>
              <a:xfrm>
                <a:off x="1006667" y="70559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7" name="object 71"/>
              <p:cNvSpPr/>
              <p:nvPr/>
            </p:nvSpPr>
            <p:spPr>
              <a:xfrm>
                <a:off x="928361" y="69455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8" name="object 72"/>
              <p:cNvSpPr/>
              <p:nvPr/>
            </p:nvSpPr>
            <p:spPr>
              <a:xfrm>
                <a:off x="1005198" y="611617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9" name="object 73"/>
              <p:cNvSpPr/>
              <p:nvPr/>
            </p:nvSpPr>
            <p:spPr>
              <a:xfrm>
                <a:off x="1064417" y="536836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0" name="object 74"/>
              <p:cNvSpPr/>
              <p:nvPr/>
            </p:nvSpPr>
            <p:spPr>
              <a:xfrm>
                <a:off x="1033396" y="50388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75"/>
              <p:cNvSpPr/>
              <p:nvPr/>
            </p:nvSpPr>
            <p:spPr>
              <a:xfrm>
                <a:off x="964914" y="81960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2" name="object 76"/>
              <p:cNvSpPr/>
              <p:nvPr/>
            </p:nvSpPr>
            <p:spPr>
              <a:xfrm>
                <a:off x="1044697" y="73528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3" name="object 77"/>
              <p:cNvSpPr/>
              <p:nvPr/>
            </p:nvSpPr>
            <p:spPr>
              <a:xfrm>
                <a:off x="964914" y="724940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4" name="object 78"/>
              <p:cNvSpPr/>
              <p:nvPr/>
            </p:nvSpPr>
            <p:spPr>
              <a:xfrm>
                <a:off x="964914" y="677612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5" name="object 79"/>
              <p:cNvSpPr/>
              <p:nvPr/>
            </p:nvSpPr>
            <p:spPr>
              <a:xfrm>
                <a:off x="964914" y="630284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6" name="object 80"/>
              <p:cNvSpPr/>
              <p:nvPr/>
            </p:nvSpPr>
            <p:spPr>
              <a:xfrm>
                <a:off x="1003336" y="565148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76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76" y="51612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7" name="object 81"/>
              <p:cNvSpPr/>
              <p:nvPr/>
            </p:nvSpPr>
            <p:spPr>
              <a:xfrm>
                <a:off x="964914" y="535619"/>
                <a:ext cx="34752" cy="60272"/>
              </a:xfrm>
              <a:custGeom>
                <a:avLst/>
                <a:gdLst/>
                <a:ahLst/>
                <a:cxnLst/>
                <a:rect l="l" t="t" r="r" b="b"/>
                <a:pathLst>
                  <a:path w="40640" h="70484">
                    <a:moveTo>
                      <a:pt x="40589" y="0"/>
                    </a:moveTo>
                    <a:lnTo>
                      <a:pt x="0" y="18808"/>
                    </a:lnTo>
                    <a:lnTo>
                      <a:pt x="0" y="70421"/>
                    </a:lnTo>
                    <a:lnTo>
                      <a:pt x="40589" y="51612"/>
                    </a:lnTo>
                    <a:lnTo>
                      <a:pt x="40589" y="0"/>
                    </a:lnTo>
                    <a:close/>
                  </a:path>
                </a:pathLst>
              </a:custGeom>
              <a:solidFill>
                <a:srgbClr val="EE2A7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8" name="Прямоугольник 117">
                <a:extLst>
                  <a:ext uri="{FF2B5EF4-FFF2-40B4-BE49-F238E27FC236}">
                    <a16:creationId xmlns="" xmlns:a16="http://schemas.microsoft.com/office/drawing/2014/main" id="{70C83F54-7795-46DF-A47B-563F94144121}"/>
                  </a:ext>
                </a:extLst>
              </p:cNvPr>
              <p:cNvSpPr/>
              <p:nvPr/>
            </p:nvSpPr>
            <p:spPr>
              <a:xfrm>
                <a:off x="1302100" y="459935"/>
                <a:ext cx="1793727" cy="355946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b="1" spc="77" dirty="0">
                    <a:solidFill>
                      <a:srgbClr val="1A75BD"/>
                    </a:solidFill>
                    <a:latin typeface="Arial Nova Cond" panose="020B0604020202020204" pitchFamily="34" charset="0"/>
                    <a:cs typeface="Calibri"/>
                  </a:rPr>
                  <a:t>ЭЛЕКТРОННАЯ </a:t>
                </a:r>
                <a:endParaRPr lang="ru-RU" b="1" spc="77" dirty="0">
                  <a:solidFill>
                    <a:srgbClr val="1A75BD"/>
                  </a:solidFill>
                  <a:latin typeface="Arial Nova Cond" panose="020B0604020202020204" pitchFamily="34" charset="0"/>
                </a:endParaRPr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="" xmlns:a16="http://schemas.microsoft.com/office/drawing/2014/main" id="{6D6E8C92-0EAD-4B99-9BB8-02DC1F831678}"/>
                  </a:ext>
                </a:extLst>
              </p:cNvPr>
              <p:cNvSpPr/>
              <p:nvPr/>
            </p:nvSpPr>
            <p:spPr>
              <a:xfrm>
                <a:off x="1302101" y="693275"/>
                <a:ext cx="1665680" cy="289454"/>
              </a:xfrm>
              <a:prstGeom prst="rect">
                <a:avLst/>
              </a:prstGeom>
            </p:spPr>
            <p:txBody>
              <a:bodyPr wrap="none" lIns="78184" tIns="39092" rIns="78184" bIns="39092">
                <a:spAutoFit/>
              </a:bodyPr>
              <a:lstStyle/>
              <a:p>
                <a:r>
                  <a:rPr lang="ru-RU" sz="1368" spc="43" dirty="0">
                    <a:solidFill>
                      <a:srgbClr val="1A75BD"/>
                    </a:solidFill>
                    <a:latin typeface="Arial Narrow" panose="020B0606020202030204" pitchFamily="34" charset="0"/>
                    <a:cs typeface="Calibri"/>
                  </a:rPr>
                  <a:t>ТРУДОВАЯ КНИЖКА</a:t>
                </a:r>
                <a:endParaRPr lang="ru-RU" sz="1368" spc="43" dirty="0">
                  <a:solidFill>
                    <a:srgbClr val="1A75BD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67" name="Прямоугольник 66"/>
            <p:cNvSpPr/>
            <p:nvPr/>
          </p:nvSpPr>
          <p:spPr>
            <a:xfrm>
              <a:off x="3131840" y="260648"/>
              <a:ext cx="6032252" cy="7220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Calibri" pitchFamily="34" charset="0"/>
                </a:rPr>
                <a:t>МЕРОПРИЯТИЯ ПО ВЕДЕНИЮ СВЕДЕНИЙ О ТРУДОВОЙ ДЕЯТЕЛЬНОСТИ В ЭЛЕКТРОННОЙ ФОРМЕ</a:t>
              </a:r>
              <a:endParaRPr lang="ru-RU" sz="2000" b="1" dirty="0">
                <a:latin typeface="Calibri" pitchFamily="34" charset="0"/>
              </a:endParaRPr>
            </a:p>
          </p:txBody>
        </p:sp>
      </p:grpSp>
      <p:pic>
        <p:nvPicPr>
          <p:cNvPr id="12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928670"/>
            <a:ext cx="577824" cy="577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1851044"/>
            <a:ext cx="577824" cy="577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2351110"/>
            <a:ext cx="577824" cy="577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3351242"/>
            <a:ext cx="577824" cy="577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4279936"/>
            <a:ext cx="577824" cy="577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" y="5280068"/>
            <a:ext cx="577824" cy="577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0561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899053"/>
            <a:ext cx="7772400" cy="667106"/>
          </a:xfrm>
        </p:spPr>
        <p:txBody>
          <a:bodyPr/>
          <a:lstStyle/>
          <a:p>
            <a:pPr algn="ctr"/>
            <a:r>
              <a:rPr lang="ru-RU" sz="3200" dirty="0" smtClean="0"/>
              <a:t>Спасибо за внимание!</a:t>
            </a:r>
            <a:endParaRPr lang="ru-RU" sz="3200" dirty="0"/>
          </a:p>
        </p:txBody>
      </p:sp>
      <p:pic>
        <p:nvPicPr>
          <p:cNvPr id="3" name="Picture 2" descr="Без заголовка-filtered.png">
            <a:extLst>
              <a:ext uri="{FF2B5EF4-FFF2-40B4-BE49-F238E27FC236}">
                <a16:creationId xmlns="" xmlns:a16="http://schemas.microsoft.com/office/drawing/2014/main" id="{190C84FD-E1A4-8A41-AF43-0053564678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1631"/>
          <a:stretch/>
        </p:blipFill>
        <p:spPr bwMode="auto">
          <a:xfrm>
            <a:off x="5143504" y="1"/>
            <a:ext cx="4000497" cy="65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3931" y="6643709"/>
            <a:ext cx="9147963" cy="24167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3321" y="6505128"/>
            <a:ext cx="9170642" cy="6714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1C5BE23-C2ED-6343-ACB6-F1887417A970}"/>
              </a:ext>
            </a:extLst>
          </p:cNvPr>
          <p:cNvSpPr>
            <a:spLocks/>
          </p:cNvSpPr>
          <p:nvPr/>
        </p:nvSpPr>
        <p:spPr bwMode="auto">
          <a:xfrm>
            <a:off x="8715405" y="6643710"/>
            <a:ext cx="315214" cy="27144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triangle" w="med" len="med"/>
          </a:ln>
          <a:effectLst/>
        </p:spPr>
        <p:txBody>
          <a:bodyPr wrap="square" lIns="62716" tIns="62716" rIns="62716" bIns="62716" anchor="ctr">
            <a:spAutoFit/>
          </a:bodyPr>
          <a:lstStyle/>
          <a:p>
            <a:pPr algn="ctr" defTabSz="1881486"/>
            <a:fld id="{DC01C986-78EF-484E-8321-43D81B88D720}" type="slidenum">
              <a:rPr lang="ru-RU" sz="941">
                <a:latin typeface="Verdana" pitchFamily="34" charset="0"/>
                <a:sym typeface="Verdana" pitchFamily="34" charset="0"/>
              </a:rPr>
              <a:pPr algn="ctr" defTabSz="1881486"/>
              <a:t>19</a:t>
            </a:fld>
            <a:r>
              <a:rPr lang="ru-RU" sz="941" dirty="0">
                <a:latin typeface="Verdana" pitchFamily="34" charset="0"/>
                <a:sym typeface="Verdana" pitchFamily="34" charset="0"/>
              </a:rPr>
              <a:t>￼</a:t>
            </a:r>
          </a:p>
        </p:txBody>
      </p:sp>
    </p:spTree>
    <p:extLst>
      <p:ext uri="{BB962C8B-B14F-4D97-AF65-F5344CB8AC3E}">
        <p14:creationId xmlns="" xmlns:p14="http://schemas.microsoft.com/office/powerpoint/2010/main" val="3436476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22922</TotalTime>
  <Words>1350</Words>
  <Application>Microsoft Office PowerPoint</Application>
  <PresentationFormat>Экран (4:3)</PresentationFormat>
  <Paragraphs>240</Paragraphs>
  <Slides>19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Электронная трудовая книжка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ПОДСИСТЕМЫ АИС ПФР «СИСТЕМА ПЕРСОНИФИЦИРОВАННОГО УЧЕТА»</dc:title>
  <dc:creator>Тесленко Г.А.</dc:creator>
  <cp:lastModifiedBy>Школа</cp:lastModifiedBy>
  <cp:revision>644</cp:revision>
  <cp:lastPrinted>2019-12-06T12:33:18Z</cp:lastPrinted>
  <dcterms:created xsi:type="dcterms:W3CDTF">2014-08-26T14:41:58Z</dcterms:created>
  <dcterms:modified xsi:type="dcterms:W3CDTF">2020-04-09T18:13:12Z</dcterms:modified>
</cp:coreProperties>
</file>